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ourier Prime" panose="020B0604020202020204" charset="0"/>
      <p:regular r:id="rId28"/>
    </p:embeddedFont>
    <p:embeddedFont>
      <p:font typeface="Open Sans" panose="020B0604020202020204" charset="0"/>
      <p:regular r:id="rId29"/>
    </p:embeddedFont>
    <p:embeddedFont>
      <p:font typeface="Open Sans Bold" panose="020B0604020202020204" charset="0"/>
      <p:regular r:id="rId30"/>
    </p:embeddedFont>
    <p:embeddedFont>
      <p:font typeface="Open Sans Bold Bold" panose="020B0604020202020204" charset="0"/>
      <p:regular r:id="rId31"/>
    </p:embeddedFont>
    <p:embeddedFont>
      <p:font typeface="Open Sans Italics" panose="020B0604020202020204" charset="0"/>
      <p:regular r:id="rId32"/>
    </p:embeddedFont>
    <p:embeddedFont>
      <p:font typeface="TXT Menu Item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openxmlformats.org/officeDocument/2006/relationships/image" Target="../media/image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1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21" Type="http://schemas.openxmlformats.org/officeDocument/2006/relationships/image" Target="../media/image29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21" Type="http://schemas.openxmlformats.org/officeDocument/2006/relationships/image" Target="../media/image29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1.png"/><Relationship Id="rId7" Type="http://schemas.openxmlformats.org/officeDocument/2006/relationships/hyperlink" Target="https://vscpa0.sharepoint.com/:f:/s/AcademicRelations/EuqULkJzoZxGuCcLP0YRRdoBb4eHvcJpmFsONBTVT8pqXg?e=klltPS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15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4.svg"/><Relationship Id="rId7" Type="http://schemas.openxmlformats.org/officeDocument/2006/relationships/image" Target="../media/image1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99.svg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adXBJGlXrfY" TargetMode="Externa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700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220434" y="3973600"/>
            <a:ext cx="11485182" cy="870537"/>
            <a:chOff x="0" y="0"/>
            <a:chExt cx="3024904" cy="2292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4904" cy="229277"/>
            </a:xfrm>
            <a:custGeom>
              <a:avLst/>
              <a:gdLst/>
              <a:ahLst/>
              <a:cxnLst/>
              <a:rect l="l" t="t" r="r" b="b"/>
              <a:pathLst>
                <a:path w="3024904" h="229277">
                  <a:moveTo>
                    <a:pt x="0" y="0"/>
                  </a:moveTo>
                  <a:lnTo>
                    <a:pt x="3024904" y="0"/>
                  </a:lnTo>
                  <a:lnTo>
                    <a:pt x="3024904" y="229277"/>
                  </a:lnTo>
                  <a:lnTo>
                    <a:pt x="0" y="229277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24904" cy="267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892796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4" y="0"/>
                </a:lnTo>
                <a:lnTo>
                  <a:pt x="3395204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97591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5" y="0"/>
                </a:lnTo>
                <a:lnTo>
                  <a:pt x="3395205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52983" y="944883"/>
            <a:ext cx="4828297" cy="1062225"/>
          </a:xfrm>
          <a:custGeom>
            <a:avLst/>
            <a:gdLst/>
            <a:ahLst/>
            <a:cxnLst/>
            <a:rect l="l" t="t" r="r" b="b"/>
            <a:pathLst>
              <a:path w="4828297" h="1062225">
                <a:moveTo>
                  <a:pt x="0" y="0"/>
                </a:moveTo>
                <a:lnTo>
                  <a:pt x="4828297" y="0"/>
                </a:lnTo>
                <a:lnTo>
                  <a:pt x="4828297" y="1062225"/>
                </a:lnTo>
                <a:lnTo>
                  <a:pt x="0" y="1062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498360" y="3584257"/>
            <a:ext cx="11342307" cy="146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6"/>
              </a:lnSpc>
              <a:spcBef>
                <a:spcPct val="0"/>
              </a:spcBef>
            </a:pPr>
            <a:r>
              <a:rPr lang="en-US" sz="10400" spc="1081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ACCOUNTING: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98360" y="5082096"/>
            <a:ext cx="12931121" cy="173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4"/>
              </a:lnSpc>
            </a:pPr>
            <a:r>
              <a:rPr lang="en-US" sz="5900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WHAT IT IS, ISN’T &amp; WHY IT’S </a:t>
            </a:r>
          </a:p>
          <a:p>
            <a:pPr algn="l">
              <a:lnSpc>
                <a:spcPts val="6844"/>
              </a:lnSpc>
            </a:pPr>
            <a:r>
              <a:rPr lang="en-US" sz="5900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WAY MORE THAN MATH!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2564" y="228914"/>
            <a:ext cx="8808401" cy="9790706"/>
            <a:chOff x="0" y="0"/>
            <a:chExt cx="11744535" cy="13054274"/>
          </a:xfrm>
        </p:grpSpPr>
        <p:sp>
          <p:nvSpPr>
            <p:cNvPr id="3" name="Freeform 3"/>
            <p:cNvSpPr/>
            <p:nvPr/>
          </p:nvSpPr>
          <p:spPr>
            <a:xfrm>
              <a:off x="0" y="6007509"/>
              <a:ext cx="10271557" cy="7046766"/>
            </a:xfrm>
            <a:custGeom>
              <a:avLst/>
              <a:gdLst/>
              <a:ahLst/>
              <a:cxnLst/>
              <a:rect l="l" t="t" r="r" b="b"/>
              <a:pathLst>
                <a:path w="10271557" h="7046766">
                  <a:moveTo>
                    <a:pt x="0" y="0"/>
                  </a:moveTo>
                  <a:lnTo>
                    <a:pt x="10271557" y="0"/>
                  </a:lnTo>
                  <a:lnTo>
                    <a:pt x="10271557" y="7046765"/>
                  </a:lnTo>
                  <a:lnTo>
                    <a:pt x="0" y="7046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036" t="-141726" r="-15046" b="-101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0390993" cy="6923190"/>
            </a:xfrm>
            <a:custGeom>
              <a:avLst/>
              <a:gdLst/>
              <a:ahLst/>
              <a:cxnLst/>
              <a:rect l="l" t="t" r="r" b="b"/>
              <a:pathLst>
                <a:path w="10390993" h="6923190">
                  <a:moveTo>
                    <a:pt x="0" y="0"/>
                  </a:moveTo>
                  <a:lnTo>
                    <a:pt x="10390993" y="0"/>
                  </a:lnTo>
                  <a:lnTo>
                    <a:pt x="10390993" y="6923190"/>
                  </a:lnTo>
                  <a:lnTo>
                    <a:pt x="0" y="6923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8358" t="-144255" r="-13724" b="-12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734114" y="844680"/>
              <a:ext cx="8780936" cy="11534209"/>
              <a:chOff x="0" y="0"/>
              <a:chExt cx="2207394" cy="289952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07394" cy="2899525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2899525">
                    <a:moveTo>
                      <a:pt x="2351" y="0"/>
                    </a:moveTo>
                    <a:lnTo>
                      <a:pt x="2205043" y="0"/>
                    </a:lnTo>
                    <a:cubicBezTo>
                      <a:pt x="2205666" y="0"/>
                      <a:pt x="2206264" y="248"/>
                      <a:pt x="2206705" y="689"/>
                    </a:cubicBezTo>
                    <a:cubicBezTo>
                      <a:pt x="2207146" y="1130"/>
                      <a:pt x="2207394" y="1728"/>
                      <a:pt x="2207394" y="2351"/>
                    </a:cubicBezTo>
                    <a:lnTo>
                      <a:pt x="2207394" y="2897174"/>
                    </a:lnTo>
                    <a:cubicBezTo>
                      <a:pt x="2207394" y="2897797"/>
                      <a:pt x="2207146" y="2898395"/>
                      <a:pt x="2206705" y="2898836"/>
                    </a:cubicBezTo>
                    <a:cubicBezTo>
                      <a:pt x="2206264" y="2899277"/>
                      <a:pt x="2205666" y="2899525"/>
                      <a:pt x="2205043" y="2899525"/>
                    </a:cubicBezTo>
                    <a:lnTo>
                      <a:pt x="2351" y="2899525"/>
                    </a:lnTo>
                    <a:cubicBezTo>
                      <a:pt x="1728" y="2899525"/>
                      <a:pt x="1130" y="2899277"/>
                      <a:pt x="689" y="2898836"/>
                    </a:cubicBezTo>
                    <a:cubicBezTo>
                      <a:pt x="248" y="2898395"/>
                      <a:pt x="0" y="2897797"/>
                      <a:pt x="0" y="2897174"/>
                    </a:cubicBezTo>
                    <a:lnTo>
                      <a:pt x="0" y="2351"/>
                    </a:lnTo>
                    <a:cubicBezTo>
                      <a:pt x="0" y="1728"/>
                      <a:pt x="248" y="1130"/>
                      <a:pt x="689" y="689"/>
                    </a:cubicBezTo>
                    <a:cubicBezTo>
                      <a:pt x="1130" y="248"/>
                      <a:pt x="1728" y="0"/>
                      <a:pt x="2351" y="0"/>
                    </a:cubicBezTo>
                    <a:close/>
                  </a:path>
                </a:pathLst>
              </a:custGeom>
              <a:solidFill>
                <a:srgbClr val="EDEDEE"/>
              </a:solidFill>
              <a:ln w="142875" cap="sq">
                <a:solidFill>
                  <a:srgbClr val="7417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207394" cy="2937625"/>
              </a:xfrm>
              <a:prstGeom prst="rect">
                <a:avLst/>
              </a:prstGeom>
            </p:spPr>
            <p:txBody>
              <a:bodyPr lIns="46043" tIns="46043" rIns="46043" bIns="46043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395296" y="2397365"/>
              <a:ext cx="7649271" cy="4129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Not only can you </a:t>
              </a:r>
              <a:r>
                <a:rPr lang="en-US" sz="2199">
                  <a:solidFill>
                    <a:srgbClr val="0B230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make a great living</a:t>
              </a: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, the accounting profession is known to be one of the </a:t>
              </a:r>
              <a:r>
                <a:rPr lang="en-US" sz="2199">
                  <a:solidFill>
                    <a:srgbClr val="0B230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most stable careers</a:t>
              </a: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  <a:p>
              <a:pPr algn="l">
                <a:lnSpc>
                  <a:spcPts val="3079"/>
                </a:lnSpc>
              </a:pPr>
              <a:endParaRPr lang="en-US" sz="2199">
                <a:solidFill>
                  <a:srgbClr val="0B230A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Even </a:t>
              </a:r>
              <a:r>
                <a:rPr lang="en-US" sz="2199">
                  <a:solidFill>
                    <a:srgbClr val="0B230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accounting interns</a:t>
              </a: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 are making bank? Many accounting interns are making </a:t>
              </a:r>
              <a:r>
                <a:rPr lang="en-US" sz="2199">
                  <a:solidFill>
                    <a:srgbClr val="0B230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$25+ an hour</a:t>
              </a:r>
              <a:r>
                <a:rPr lang="en-US" sz="2199">
                  <a:solidFill>
                    <a:srgbClr val="0B230A"/>
                  </a:solidFill>
                  <a:latin typeface="Open Sans"/>
                  <a:ea typeface="Open Sans"/>
                  <a:cs typeface="Open Sans"/>
                  <a:sym typeface="Open Sans"/>
                </a:rPr>
                <a:t> (as college students)</a:t>
              </a:r>
            </a:p>
            <a:p>
              <a:pPr algn="l">
                <a:lnSpc>
                  <a:spcPts val="3079"/>
                </a:lnSpc>
              </a:pPr>
              <a:endParaRPr lang="en-US" sz="2199">
                <a:solidFill>
                  <a:srgbClr val="0B230A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89093" y="6488459"/>
              <a:ext cx="7461675" cy="4649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Corporate</a:t>
              </a: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Staff Accountant: $61,614-$90,708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Finance Director: $127,546-$226,917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CFO: $201,824-$478,153</a:t>
              </a:r>
            </a:p>
            <a:p>
              <a:pPr algn="l">
                <a:lnSpc>
                  <a:spcPts val="3079"/>
                </a:lnSpc>
              </a:pPr>
              <a:endPara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Public</a:t>
              </a: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: 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Tax Associate: $55,513-$71,728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Audit Manager: $89,672-$140,173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Partner: $162,630-$329,909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66073" y="1407752"/>
              <a:ext cx="8001262" cy="71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</a:pPr>
              <a:r>
                <a:rPr lang="en-US" sz="3221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MAKE 6 FIGURES EARLY ON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963599" y="11705806"/>
              <a:ext cx="8780936" cy="33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 Italics"/>
                  <a:ea typeface="Open Sans Italics"/>
                  <a:cs typeface="Open Sans Italics"/>
                  <a:sym typeface="Open Sans Italics"/>
                </a:rPr>
                <a:t>2024 Robert Half Salary Guide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2220" y="2119220"/>
            <a:ext cx="9898945" cy="556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HAVE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UNLIMITED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EARNING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POTENTIAL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088901" y="731146"/>
            <a:ext cx="14686955" cy="10084416"/>
          </a:xfrm>
          <a:custGeom>
            <a:avLst/>
            <a:gdLst/>
            <a:ahLst/>
            <a:cxnLst/>
            <a:rect l="l" t="t" r="r" b="b"/>
            <a:pathLst>
              <a:path w="14686955" h="10084416">
                <a:moveTo>
                  <a:pt x="14686955" y="0"/>
                </a:moveTo>
                <a:lnTo>
                  <a:pt x="0" y="0"/>
                </a:lnTo>
                <a:lnTo>
                  <a:pt x="0" y="10084416"/>
                </a:lnTo>
                <a:lnTo>
                  <a:pt x="14686955" y="10084416"/>
                </a:lnTo>
                <a:lnTo>
                  <a:pt x="14686955" y="0"/>
                </a:lnTo>
                <a:close/>
              </a:path>
            </a:pathLst>
          </a:custGeom>
          <a:blipFill>
            <a:blip r:embed="rId2"/>
            <a:stretch>
              <a:fillRect r="-305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42815" y="2357424"/>
            <a:ext cx="2244436" cy="790227"/>
            <a:chOff x="0" y="0"/>
            <a:chExt cx="591127" cy="208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1127" cy="208126"/>
            </a:xfrm>
            <a:custGeom>
              <a:avLst/>
              <a:gdLst/>
              <a:ahLst/>
              <a:cxnLst/>
              <a:rect l="l" t="t" r="r" b="b"/>
              <a:pathLst>
                <a:path w="591127" h="208126">
                  <a:moveTo>
                    <a:pt x="0" y="0"/>
                  </a:moveTo>
                  <a:lnTo>
                    <a:pt x="591127" y="0"/>
                  </a:lnTo>
                  <a:lnTo>
                    <a:pt x="591127" y="208126"/>
                  </a:lnTo>
                  <a:lnTo>
                    <a:pt x="0" y="208126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91127" cy="24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96537" y="2388733"/>
            <a:ext cx="1811834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3844" y="2350255"/>
            <a:ext cx="181719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2815" y="3261951"/>
            <a:ext cx="10229424" cy="337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8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INTROVERTS </a:t>
            </a:r>
          </a:p>
          <a:p>
            <a:pPr algn="l">
              <a:lnSpc>
                <a:spcPts val="8798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MAKE BETTER ACCOUNTANTS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8561" y="0"/>
            <a:ext cx="17152622" cy="10849034"/>
          </a:xfrm>
          <a:custGeom>
            <a:avLst/>
            <a:gdLst/>
            <a:ahLst/>
            <a:cxnLst/>
            <a:rect l="l" t="t" r="r" b="b"/>
            <a:pathLst>
              <a:path w="17152622" h="10849034">
                <a:moveTo>
                  <a:pt x="0" y="0"/>
                </a:moveTo>
                <a:lnTo>
                  <a:pt x="17152623" y="0"/>
                </a:lnTo>
                <a:lnTo>
                  <a:pt x="17152623" y="10849034"/>
                </a:lnTo>
                <a:lnTo>
                  <a:pt x="0" y="1084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19727">
            <a:off x="2309657" y="5836003"/>
            <a:ext cx="5025706" cy="4033129"/>
          </a:xfrm>
          <a:custGeom>
            <a:avLst/>
            <a:gdLst/>
            <a:ahLst/>
            <a:cxnLst/>
            <a:rect l="l" t="t" r="r" b="b"/>
            <a:pathLst>
              <a:path w="5025706" h="4033129">
                <a:moveTo>
                  <a:pt x="0" y="0"/>
                </a:moveTo>
                <a:lnTo>
                  <a:pt x="5025706" y="0"/>
                </a:lnTo>
                <a:lnTo>
                  <a:pt x="5025706" y="4033129"/>
                </a:lnTo>
                <a:lnTo>
                  <a:pt x="0" y="4033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2220" y="2119220"/>
            <a:ext cx="9898945" cy="335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ALL PERSONALITY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TYPES CAN THRIVE IN ACCOUNTING</a:t>
            </a:r>
          </a:p>
        </p:txBody>
      </p:sp>
      <p:sp>
        <p:nvSpPr>
          <p:cNvPr id="9" name="TextBox 9"/>
          <p:cNvSpPr txBox="1"/>
          <p:nvPr/>
        </p:nvSpPr>
        <p:spPr>
          <a:xfrm rot="-737837">
            <a:off x="2445334" y="6694111"/>
            <a:ext cx="4613117" cy="1757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rPr>
              <a:t>Are you a...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REALIST? DREAMER?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IDEALIST? SEEKER?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1533" y="53219"/>
            <a:ext cx="17152622" cy="10849034"/>
          </a:xfrm>
          <a:custGeom>
            <a:avLst/>
            <a:gdLst/>
            <a:ahLst/>
            <a:cxnLst/>
            <a:rect l="l" t="t" r="r" b="b"/>
            <a:pathLst>
              <a:path w="17152622" h="10849034">
                <a:moveTo>
                  <a:pt x="0" y="0"/>
                </a:moveTo>
                <a:lnTo>
                  <a:pt x="17152622" y="0"/>
                </a:lnTo>
                <a:lnTo>
                  <a:pt x="17152622" y="10849033"/>
                </a:lnTo>
                <a:lnTo>
                  <a:pt x="0" y="10849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46582" y="5418136"/>
            <a:ext cx="5830425" cy="5008927"/>
            <a:chOff x="0" y="0"/>
            <a:chExt cx="7773900" cy="6678570"/>
          </a:xfrm>
        </p:grpSpPr>
        <p:sp>
          <p:nvSpPr>
            <p:cNvPr id="4" name="Freeform 4"/>
            <p:cNvSpPr/>
            <p:nvPr/>
          </p:nvSpPr>
          <p:spPr>
            <a:xfrm rot="-619727">
              <a:off x="440096" y="573185"/>
              <a:ext cx="6893707" cy="5532200"/>
            </a:xfrm>
            <a:custGeom>
              <a:avLst/>
              <a:gdLst/>
              <a:ahLst/>
              <a:cxnLst/>
              <a:rect l="l" t="t" r="r" b="b"/>
              <a:pathLst>
                <a:path w="6893707" h="5532200">
                  <a:moveTo>
                    <a:pt x="0" y="0"/>
                  </a:moveTo>
                  <a:lnTo>
                    <a:pt x="6893708" y="0"/>
                  </a:lnTo>
                  <a:lnTo>
                    <a:pt x="6893708" y="5532200"/>
                  </a:lnTo>
                  <a:lnTo>
                    <a:pt x="0" y="553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 rot="-737837">
              <a:off x="1182031" y="1532691"/>
              <a:ext cx="5087618" cy="213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What type of accountant are you? Take the quiz: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677007" y="5962162"/>
            <a:ext cx="2348045" cy="2348045"/>
          </a:xfrm>
          <a:custGeom>
            <a:avLst/>
            <a:gdLst/>
            <a:ahLst/>
            <a:cxnLst/>
            <a:rect l="l" t="t" r="r" b="b"/>
            <a:pathLst>
              <a:path w="2348045" h="2348045">
                <a:moveTo>
                  <a:pt x="0" y="0"/>
                </a:moveTo>
                <a:lnTo>
                  <a:pt x="2348046" y="0"/>
                </a:lnTo>
                <a:lnTo>
                  <a:pt x="2348046" y="2348045"/>
                </a:lnTo>
                <a:lnTo>
                  <a:pt x="0" y="2348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2220" y="2119220"/>
            <a:ext cx="9898945" cy="335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ALL PERSONALITY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TYPES CAN THRIVE IN ACCOUNTING</a:t>
            </a:r>
          </a:p>
        </p:txBody>
      </p:sp>
      <p:sp>
        <p:nvSpPr>
          <p:cNvPr id="12" name="Freeform 12"/>
          <p:cNvSpPr/>
          <p:nvPr/>
        </p:nvSpPr>
        <p:spPr>
          <a:xfrm rot="-2389389">
            <a:off x="5668258" y="7012068"/>
            <a:ext cx="2324846" cy="1050149"/>
          </a:xfrm>
          <a:custGeom>
            <a:avLst/>
            <a:gdLst/>
            <a:ahLst/>
            <a:cxnLst/>
            <a:rect l="l" t="t" r="r" b="b"/>
            <a:pathLst>
              <a:path w="2324846" h="1050149">
                <a:moveTo>
                  <a:pt x="0" y="0"/>
                </a:moveTo>
                <a:lnTo>
                  <a:pt x="2324846" y="0"/>
                </a:lnTo>
                <a:lnTo>
                  <a:pt x="2324846" y="1050149"/>
                </a:lnTo>
                <a:lnTo>
                  <a:pt x="0" y="1050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101" y="-67296"/>
            <a:ext cx="18702245" cy="12468164"/>
          </a:xfrm>
          <a:custGeom>
            <a:avLst/>
            <a:gdLst/>
            <a:ahLst/>
            <a:cxnLst/>
            <a:rect l="l" t="t" r="r" b="b"/>
            <a:pathLst>
              <a:path w="18702245" h="12468164">
                <a:moveTo>
                  <a:pt x="0" y="0"/>
                </a:moveTo>
                <a:lnTo>
                  <a:pt x="18702245" y="0"/>
                </a:lnTo>
                <a:lnTo>
                  <a:pt x="18702245" y="12468163"/>
                </a:lnTo>
                <a:lnTo>
                  <a:pt x="0" y="12468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64013" y="-498708"/>
            <a:ext cx="19426624" cy="11723758"/>
            <a:chOff x="0" y="0"/>
            <a:chExt cx="5116477" cy="30877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16477" cy="3087739"/>
            </a:xfrm>
            <a:custGeom>
              <a:avLst/>
              <a:gdLst/>
              <a:ahLst/>
              <a:cxnLst/>
              <a:rect l="l" t="t" r="r" b="b"/>
              <a:pathLst>
                <a:path w="5116477" h="3087739">
                  <a:moveTo>
                    <a:pt x="0" y="0"/>
                  </a:moveTo>
                  <a:lnTo>
                    <a:pt x="5116477" y="0"/>
                  </a:lnTo>
                  <a:lnTo>
                    <a:pt x="5116477" y="3087739"/>
                  </a:lnTo>
                  <a:lnTo>
                    <a:pt x="0" y="3087739"/>
                  </a:lnTo>
                  <a:close/>
                </a:path>
              </a:pathLst>
            </a:custGeom>
            <a:solidFill>
              <a:srgbClr val="741746">
                <a:alpha val="6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16477" cy="3125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09088" y="2607312"/>
            <a:ext cx="2244436" cy="790227"/>
            <a:chOff x="0" y="0"/>
            <a:chExt cx="591127" cy="208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1127" cy="208126"/>
            </a:xfrm>
            <a:custGeom>
              <a:avLst/>
              <a:gdLst/>
              <a:ahLst/>
              <a:cxnLst/>
              <a:rect l="l" t="t" r="r" b="b"/>
              <a:pathLst>
                <a:path w="591127" h="208126">
                  <a:moveTo>
                    <a:pt x="0" y="0"/>
                  </a:moveTo>
                  <a:lnTo>
                    <a:pt x="591127" y="0"/>
                  </a:lnTo>
                  <a:lnTo>
                    <a:pt x="591127" y="208126"/>
                  </a:lnTo>
                  <a:lnTo>
                    <a:pt x="0" y="208126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91127" cy="24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262810" y="2638620"/>
            <a:ext cx="1811834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09779" y="3473738"/>
            <a:ext cx="12068441" cy="447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4"/>
              </a:lnSpc>
            </a:pPr>
            <a:r>
              <a:rPr lang="en-US" sz="10419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</a:t>
            </a:r>
          </a:p>
          <a:p>
            <a:pPr algn="ctr">
              <a:lnSpc>
                <a:spcPts val="11774"/>
              </a:lnSpc>
            </a:pPr>
            <a:r>
              <a:rPr lang="en-US" sz="10419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ARE STUCK IN THEIR OFFICE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83934" y="2605397"/>
            <a:ext cx="181719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91771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41746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2220" y="2119220"/>
            <a:ext cx="9898945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MANY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 HAVE TRAVEL OPPORTUNITIES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700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197764" y="769433"/>
            <a:ext cx="16940551" cy="8131465"/>
          </a:xfrm>
          <a:custGeom>
            <a:avLst/>
            <a:gdLst/>
            <a:ahLst/>
            <a:cxnLst/>
            <a:rect l="l" t="t" r="r" b="b"/>
            <a:pathLst>
              <a:path w="16940551" h="8131465">
                <a:moveTo>
                  <a:pt x="16940551" y="8131465"/>
                </a:moveTo>
                <a:lnTo>
                  <a:pt x="0" y="8131465"/>
                </a:lnTo>
                <a:lnTo>
                  <a:pt x="0" y="0"/>
                </a:lnTo>
                <a:lnTo>
                  <a:pt x="16940551" y="0"/>
                </a:lnTo>
                <a:lnTo>
                  <a:pt x="16940551" y="813146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60515" y="2529975"/>
            <a:ext cx="13332281" cy="536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50"/>
              </a:lnSpc>
            </a:pPr>
            <a:r>
              <a:rPr lang="en-US" sz="12798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WHAT CAN ACCOUNTANTS DO? </a:t>
            </a:r>
          </a:p>
        </p:txBody>
      </p:sp>
      <p:sp>
        <p:nvSpPr>
          <p:cNvPr id="5" name="Freeform 5"/>
          <p:cNvSpPr/>
          <p:nvPr/>
        </p:nvSpPr>
        <p:spPr>
          <a:xfrm>
            <a:off x="14892796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4" y="0"/>
                </a:lnTo>
                <a:lnTo>
                  <a:pt x="3395204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97591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5" y="0"/>
                </a:lnTo>
                <a:lnTo>
                  <a:pt x="3395205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777049">
            <a:off x="13277616" y="3485760"/>
            <a:ext cx="2777418" cy="2489261"/>
          </a:xfrm>
          <a:custGeom>
            <a:avLst/>
            <a:gdLst/>
            <a:ahLst/>
            <a:cxnLst/>
            <a:rect l="l" t="t" r="r" b="b"/>
            <a:pathLst>
              <a:path w="2777418" h="2489261">
                <a:moveTo>
                  <a:pt x="0" y="0"/>
                </a:moveTo>
                <a:lnTo>
                  <a:pt x="2777418" y="0"/>
                </a:lnTo>
                <a:lnTo>
                  <a:pt x="2777418" y="2489261"/>
                </a:lnTo>
                <a:lnTo>
                  <a:pt x="0" y="2489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6495">
            <a:off x="12367992" y="129000"/>
            <a:ext cx="1191173" cy="1384414"/>
          </a:xfrm>
          <a:custGeom>
            <a:avLst/>
            <a:gdLst/>
            <a:ahLst/>
            <a:cxnLst/>
            <a:rect l="l" t="t" r="r" b="b"/>
            <a:pathLst>
              <a:path w="1191173" h="1384414">
                <a:moveTo>
                  <a:pt x="0" y="0"/>
                </a:moveTo>
                <a:lnTo>
                  <a:pt x="1191173" y="0"/>
                </a:lnTo>
                <a:lnTo>
                  <a:pt x="1191173" y="1384414"/>
                </a:lnTo>
                <a:lnTo>
                  <a:pt x="0" y="138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67673" y="3332689"/>
            <a:ext cx="8381198" cy="6433217"/>
            <a:chOff x="0" y="0"/>
            <a:chExt cx="2207394" cy="1694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-764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0"/>
                </a:moveTo>
                <a:lnTo>
                  <a:pt x="6486397" y="0"/>
                </a:lnTo>
                <a:lnTo>
                  <a:pt x="6486397" y="4535763"/>
                </a:lnTo>
                <a:lnTo>
                  <a:pt x="0" y="4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 flipV="1">
            <a:off x="3973938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4535763"/>
                </a:moveTo>
                <a:lnTo>
                  <a:pt x="6486398" y="4535763"/>
                </a:lnTo>
                <a:lnTo>
                  <a:pt x="6486398" y="0"/>
                </a:lnTo>
                <a:lnTo>
                  <a:pt x="0" y="0"/>
                </a:lnTo>
                <a:lnTo>
                  <a:pt x="0" y="4535763"/>
                </a:lnTo>
                <a:close/>
              </a:path>
            </a:pathLst>
          </a:custGeom>
          <a:blipFill>
            <a:blip r:embed="rId4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140720" y="1051994"/>
            <a:ext cx="8742599" cy="10063424"/>
          </a:xfrm>
          <a:custGeom>
            <a:avLst/>
            <a:gdLst/>
            <a:ahLst/>
            <a:cxnLst/>
            <a:rect l="l" t="t" r="r" b="b"/>
            <a:pathLst>
              <a:path w="8742599" h="10063424">
                <a:moveTo>
                  <a:pt x="0" y="0"/>
                </a:moveTo>
                <a:lnTo>
                  <a:pt x="8742599" y="0"/>
                </a:lnTo>
                <a:lnTo>
                  <a:pt x="8742599" y="10063423"/>
                </a:lnTo>
                <a:lnTo>
                  <a:pt x="0" y="10063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407420" y="1128194"/>
            <a:ext cx="8742599" cy="10063424"/>
          </a:xfrm>
          <a:custGeom>
            <a:avLst/>
            <a:gdLst/>
            <a:ahLst/>
            <a:cxnLst/>
            <a:rect l="l" t="t" r="r" b="b"/>
            <a:pathLst>
              <a:path w="8742599" h="10063424">
                <a:moveTo>
                  <a:pt x="0" y="0"/>
                </a:moveTo>
                <a:lnTo>
                  <a:pt x="8742599" y="0"/>
                </a:lnTo>
                <a:lnTo>
                  <a:pt x="8742599" y="10063423"/>
                </a:lnTo>
                <a:lnTo>
                  <a:pt x="0" y="100634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971550"/>
            <a:ext cx="5836130" cy="765772"/>
            <a:chOff x="0" y="0"/>
            <a:chExt cx="1537088" cy="2016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7088" cy="201685"/>
            </a:xfrm>
            <a:custGeom>
              <a:avLst/>
              <a:gdLst/>
              <a:ahLst/>
              <a:cxnLst/>
              <a:rect l="l" t="t" r="r" b="b"/>
              <a:pathLst>
                <a:path w="1537088" h="201685">
                  <a:moveTo>
                    <a:pt x="0" y="0"/>
                  </a:moveTo>
                  <a:lnTo>
                    <a:pt x="1537088" y="0"/>
                  </a:lnTo>
                  <a:lnTo>
                    <a:pt x="1537088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37088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952500"/>
            <a:ext cx="5836130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 CPA WEEK PRESENTER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823047"/>
            <a:ext cx="9257719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94223" y="4909619"/>
            <a:ext cx="6554571" cy="4858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I work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I do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I went to school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My favorite part about my job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skills I use most in my job</a:t>
            </a:r>
          </a:p>
          <a:p>
            <a:pPr algn="l">
              <a:lnSpc>
                <a:spcPts val="5745"/>
              </a:lnSpc>
            </a:pP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surprises me most about my job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39763" y="3857168"/>
            <a:ext cx="763701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 LITTLE ABOUT ME...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748744" y="5245980"/>
            <a:ext cx="372799" cy="331262"/>
            <a:chOff x="0" y="0"/>
            <a:chExt cx="497066" cy="4416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48744" y="5957741"/>
            <a:ext cx="372799" cy="331262"/>
            <a:chOff x="0" y="0"/>
            <a:chExt cx="497066" cy="4416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48744" y="6669502"/>
            <a:ext cx="372799" cy="331262"/>
            <a:chOff x="0" y="0"/>
            <a:chExt cx="497066" cy="44168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48744" y="7381262"/>
            <a:ext cx="372799" cy="331262"/>
            <a:chOff x="0" y="0"/>
            <a:chExt cx="497066" cy="44168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48744" y="8093023"/>
            <a:ext cx="372799" cy="331262"/>
            <a:chOff x="0" y="0"/>
            <a:chExt cx="497066" cy="44168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748744" y="8804784"/>
            <a:ext cx="372799" cy="331262"/>
            <a:chOff x="0" y="0"/>
            <a:chExt cx="497066" cy="44168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185" y="10185"/>
              <a:ext cx="486881" cy="431498"/>
            </a:xfrm>
            <a:custGeom>
              <a:avLst/>
              <a:gdLst/>
              <a:ahLst/>
              <a:cxnLst/>
              <a:rect l="l" t="t" r="r" b="b"/>
              <a:pathLst>
                <a:path w="486881" h="431498">
                  <a:moveTo>
                    <a:pt x="0" y="0"/>
                  </a:moveTo>
                  <a:lnTo>
                    <a:pt x="486881" y="0"/>
                  </a:lnTo>
                  <a:lnTo>
                    <a:pt x="486881" y="431498"/>
                  </a:lnTo>
                  <a:lnTo>
                    <a:pt x="0" y="43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2332" y="-787628"/>
            <a:ext cx="21837503" cy="11522599"/>
            <a:chOff x="0" y="0"/>
            <a:chExt cx="29116670" cy="15363465"/>
          </a:xfrm>
        </p:grpSpPr>
        <p:sp>
          <p:nvSpPr>
            <p:cNvPr id="3" name="Freeform 3"/>
            <p:cNvSpPr/>
            <p:nvPr/>
          </p:nvSpPr>
          <p:spPr>
            <a:xfrm>
              <a:off x="3193030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86860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9303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8820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344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88204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93030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193030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86860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9303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38820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44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88204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193030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3389326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196296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583156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3389326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58450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197640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196296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584500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3389326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3389326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0196296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583156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3389326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658450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197640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196296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6584500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3389326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3171174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9978144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6365004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2317117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26366348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9979488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997814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26366348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3171174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23171174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9978144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6365004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2317117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26366348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9979488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997814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26366348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23171174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0" y="0"/>
            <a:ext cx="18802350" cy="10287000"/>
            <a:chOff x="0" y="0"/>
            <a:chExt cx="4952059" cy="270933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952059" cy="2709333"/>
            </a:xfrm>
            <a:custGeom>
              <a:avLst/>
              <a:gdLst/>
              <a:ahLst/>
              <a:cxnLst/>
              <a:rect l="l" t="t" r="r" b="b"/>
              <a:pathLst>
                <a:path w="4952059" h="2709333">
                  <a:moveTo>
                    <a:pt x="0" y="0"/>
                  </a:moveTo>
                  <a:lnTo>
                    <a:pt x="4952059" y="0"/>
                  </a:lnTo>
                  <a:lnTo>
                    <a:pt x="49520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D4D0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495205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28700" y="971550"/>
            <a:ext cx="4995362" cy="765772"/>
            <a:chOff x="0" y="0"/>
            <a:chExt cx="1315651" cy="20168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315651" cy="201685"/>
            </a:xfrm>
            <a:custGeom>
              <a:avLst/>
              <a:gdLst/>
              <a:ahLst/>
              <a:cxnLst/>
              <a:rect l="l" t="t" r="r" b="b"/>
              <a:pathLst>
                <a:path w="1315651" h="201685">
                  <a:moveTo>
                    <a:pt x="0" y="0"/>
                  </a:moveTo>
                  <a:lnTo>
                    <a:pt x="1315651" y="0"/>
                  </a:lnTo>
                  <a:lnTo>
                    <a:pt x="1315651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1315651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1144100" y="975640"/>
            <a:ext cx="4567833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BUSINESS OWNER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967673" y="3332689"/>
            <a:ext cx="8381198" cy="6433217"/>
            <a:chOff x="0" y="0"/>
            <a:chExt cx="2207394" cy="169434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 rot="-5400000">
            <a:off x="-764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0"/>
                </a:moveTo>
                <a:lnTo>
                  <a:pt x="6486397" y="0"/>
                </a:lnTo>
                <a:lnTo>
                  <a:pt x="6486397" y="4535763"/>
                </a:lnTo>
                <a:lnTo>
                  <a:pt x="0" y="4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 rot="-5400000" flipV="1">
            <a:off x="3973938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4535763"/>
                </a:moveTo>
                <a:lnTo>
                  <a:pt x="6486398" y="4535763"/>
                </a:lnTo>
                <a:lnTo>
                  <a:pt x="6486398" y="0"/>
                </a:lnTo>
                <a:lnTo>
                  <a:pt x="0" y="0"/>
                </a:lnTo>
                <a:lnTo>
                  <a:pt x="0" y="4535763"/>
                </a:lnTo>
                <a:close/>
              </a:path>
            </a:pathLst>
          </a:custGeom>
          <a:blipFill>
            <a:blip r:embed="rId20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TextBox 69"/>
          <p:cNvSpPr txBox="1"/>
          <p:nvPr/>
        </p:nvSpPr>
        <p:spPr>
          <a:xfrm>
            <a:off x="1547743" y="5109644"/>
            <a:ext cx="7301050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Because accounting is often considered the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language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 business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there's something about a career in accounting that makes owning your own business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more attainable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Accounting is like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boot camp for entrepreneurs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understanding how money works, where it goes is critical for business owners. 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39763" y="3857168"/>
            <a:ext cx="763701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RUN YOUR OWN BUSINESS</a:t>
            </a:r>
          </a:p>
        </p:txBody>
      </p:sp>
      <p:sp>
        <p:nvSpPr>
          <p:cNvPr id="71" name="Freeform 71"/>
          <p:cNvSpPr/>
          <p:nvPr/>
        </p:nvSpPr>
        <p:spPr>
          <a:xfrm>
            <a:off x="10286419" y="387321"/>
            <a:ext cx="7210791" cy="5786660"/>
          </a:xfrm>
          <a:custGeom>
            <a:avLst/>
            <a:gdLst/>
            <a:ahLst/>
            <a:cxnLst/>
            <a:rect l="l" t="t" r="r" b="b"/>
            <a:pathLst>
              <a:path w="7210791" h="5786660">
                <a:moveTo>
                  <a:pt x="0" y="0"/>
                </a:moveTo>
                <a:lnTo>
                  <a:pt x="7210791" y="0"/>
                </a:lnTo>
                <a:lnTo>
                  <a:pt x="7210791" y="5786659"/>
                </a:lnTo>
                <a:lnTo>
                  <a:pt x="0" y="578665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TextBox 72"/>
          <p:cNvSpPr txBox="1"/>
          <p:nvPr/>
        </p:nvSpPr>
        <p:spPr>
          <a:xfrm rot="-100946">
            <a:off x="11478418" y="1324272"/>
            <a:ext cx="4825131" cy="3133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5"/>
              </a:lnSpc>
            </a:pPr>
            <a:r>
              <a:rPr lang="en-US" sz="4453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rPr>
              <a:t>The founder of Nike, Phil Knight Studied accounting &amp; was a CPA!  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986723" y="1956397"/>
            <a:ext cx="9257719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ENTREPRENEUR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2332" y="-787628"/>
            <a:ext cx="21837503" cy="11522599"/>
            <a:chOff x="0" y="0"/>
            <a:chExt cx="29116670" cy="15363465"/>
          </a:xfrm>
        </p:grpSpPr>
        <p:sp>
          <p:nvSpPr>
            <p:cNvPr id="3" name="Freeform 3"/>
            <p:cNvSpPr/>
            <p:nvPr/>
          </p:nvSpPr>
          <p:spPr>
            <a:xfrm>
              <a:off x="3193030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86860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9303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8820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344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88204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93030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193030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86860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9303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38820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344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88204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193030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3389326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196296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583156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3389326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584500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197640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196296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584500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3389326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3389326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0196296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583156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3389326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6584500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197640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196296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6584500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3389326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3171174" y="2450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9978144" y="2549179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6365004" y="2449267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2317117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26366348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9979488" y="509835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9978144" y="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26366348" y="490098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3171174" y="4902202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23171174" y="10369801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7" y="0"/>
                  </a:lnTo>
                  <a:lnTo>
                    <a:pt x="2751667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9978144" y="10468490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26365004" y="10368578"/>
              <a:ext cx="2751666" cy="2345796"/>
            </a:xfrm>
            <a:custGeom>
              <a:avLst/>
              <a:gdLst/>
              <a:ahLst/>
              <a:cxnLst/>
              <a:rect l="l" t="t" r="r" b="b"/>
              <a:pathLst>
                <a:path w="2751666" h="2345796">
                  <a:moveTo>
                    <a:pt x="0" y="0"/>
                  </a:moveTo>
                  <a:lnTo>
                    <a:pt x="2751666" y="0"/>
                  </a:lnTo>
                  <a:lnTo>
                    <a:pt x="2751666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2317117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26366348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9979488" y="13017669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9978144" y="7919311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5"/>
                  </a:lnTo>
                  <a:lnTo>
                    <a:pt x="0" y="234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26366348" y="12820290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23171174" y="12821513"/>
              <a:ext cx="2750322" cy="2345796"/>
            </a:xfrm>
            <a:custGeom>
              <a:avLst/>
              <a:gdLst/>
              <a:ahLst/>
              <a:cxnLst/>
              <a:rect l="l" t="t" r="r" b="b"/>
              <a:pathLst>
                <a:path w="2750322" h="2345796">
                  <a:moveTo>
                    <a:pt x="0" y="0"/>
                  </a:moveTo>
                  <a:lnTo>
                    <a:pt x="2750322" y="0"/>
                  </a:lnTo>
                  <a:lnTo>
                    <a:pt x="2750322" y="2345796"/>
                  </a:lnTo>
                  <a:lnTo>
                    <a:pt x="0" y="2345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0" y="0"/>
            <a:ext cx="18802350" cy="10287000"/>
            <a:chOff x="0" y="0"/>
            <a:chExt cx="4952059" cy="270933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952059" cy="2709333"/>
            </a:xfrm>
            <a:custGeom>
              <a:avLst/>
              <a:gdLst/>
              <a:ahLst/>
              <a:cxnLst/>
              <a:rect l="l" t="t" r="r" b="b"/>
              <a:pathLst>
                <a:path w="4952059" h="2709333">
                  <a:moveTo>
                    <a:pt x="0" y="0"/>
                  </a:moveTo>
                  <a:lnTo>
                    <a:pt x="4952059" y="0"/>
                  </a:lnTo>
                  <a:lnTo>
                    <a:pt x="49520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4D4D0">
                <a:alpha val="7568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495205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986723" y="1956397"/>
            <a:ext cx="9257719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ENTREPRENEUR 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967673" y="3332689"/>
            <a:ext cx="8381198" cy="6433217"/>
            <a:chOff x="0" y="0"/>
            <a:chExt cx="2207394" cy="1694345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4" name="Freeform 64"/>
          <p:cNvSpPr/>
          <p:nvPr/>
        </p:nvSpPr>
        <p:spPr>
          <a:xfrm rot="-5400000">
            <a:off x="-764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0"/>
                </a:moveTo>
                <a:lnTo>
                  <a:pt x="6486397" y="0"/>
                </a:lnTo>
                <a:lnTo>
                  <a:pt x="6486397" y="4535763"/>
                </a:lnTo>
                <a:lnTo>
                  <a:pt x="0" y="4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65"/>
          <p:cNvSpPr/>
          <p:nvPr/>
        </p:nvSpPr>
        <p:spPr>
          <a:xfrm rot="-5400000" flipV="1">
            <a:off x="3973938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4535763"/>
                </a:moveTo>
                <a:lnTo>
                  <a:pt x="6486398" y="4535763"/>
                </a:lnTo>
                <a:lnTo>
                  <a:pt x="6486398" y="0"/>
                </a:lnTo>
                <a:lnTo>
                  <a:pt x="0" y="0"/>
                </a:lnTo>
                <a:lnTo>
                  <a:pt x="0" y="4535763"/>
                </a:lnTo>
                <a:close/>
              </a:path>
            </a:pathLst>
          </a:custGeom>
          <a:blipFill>
            <a:blip r:embed="rId20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TextBox 66"/>
          <p:cNvSpPr txBox="1"/>
          <p:nvPr/>
        </p:nvSpPr>
        <p:spPr>
          <a:xfrm>
            <a:off x="1547743" y="5109644"/>
            <a:ext cx="7301050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Because accounting is often considered the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language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 business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there's something about a career in accounting that makes owning your own business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more attainable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Accounting is like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boot camp for entrepreneurs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understanding how money works, where it goes is critical for business owners.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339763" y="3857168"/>
            <a:ext cx="763701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RUN YOUR OWN BUSINESS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10286419" y="387321"/>
            <a:ext cx="7210791" cy="5786660"/>
            <a:chOff x="0" y="0"/>
            <a:chExt cx="9614388" cy="7715546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9614388" cy="7715546"/>
            </a:xfrm>
            <a:custGeom>
              <a:avLst/>
              <a:gdLst/>
              <a:ahLst/>
              <a:cxnLst/>
              <a:rect l="l" t="t" r="r" b="b"/>
              <a:pathLst>
                <a:path w="9614388" h="7715546">
                  <a:moveTo>
                    <a:pt x="0" y="0"/>
                  </a:moveTo>
                  <a:lnTo>
                    <a:pt x="9614388" y="0"/>
                  </a:lnTo>
                  <a:lnTo>
                    <a:pt x="9614388" y="7715546"/>
                  </a:lnTo>
                  <a:lnTo>
                    <a:pt x="0" y="7715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 rot="-100946">
              <a:off x="1604875" y="1270275"/>
              <a:ext cx="7149819" cy="519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5"/>
                </a:lnSpc>
              </a:pPr>
              <a:r>
                <a:rPr lang="en-US" sz="4453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Estimated net worth: </a:t>
              </a:r>
            </a:p>
            <a:p>
              <a:pPr algn="ctr">
                <a:lnSpc>
                  <a:spcPts val="6235"/>
                </a:lnSpc>
              </a:pPr>
              <a:r>
                <a:rPr lang="en-US" sz="4453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$47.7 billion </a:t>
              </a:r>
            </a:p>
            <a:p>
              <a:pPr algn="ctr">
                <a:lnSpc>
                  <a:spcPts val="6235"/>
                </a:lnSpc>
              </a:pPr>
              <a:r>
                <a:rPr lang="en-US" sz="4453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AKA... the 24th richest person in the world!</a:t>
              </a:r>
            </a:p>
            <a:p>
              <a:pPr algn="ctr">
                <a:lnSpc>
                  <a:spcPts val="6235"/>
                </a:lnSpc>
              </a:pPr>
              <a:endParaRPr lang="en-US" sz="4453">
                <a:solidFill>
                  <a:srgbClr val="000000"/>
                </a:solidFill>
                <a:latin typeface="TXT Menu Item"/>
                <a:ea typeface="TXT Menu Item"/>
                <a:cs typeface="TXT Menu Item"/>
                <a:sym typeface="TXT Menu Item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028700" y="971550"/>
            <a:ext cx="4995362" cy="765772"/>
            <a:chOff x="0" y="0"/>
            <a:chExt cx="1315651" cy="201685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315651" cy="201685"/>
            </a:xfrm>
            <a:custGeom>
              <a:avLst/>
              <a:gdLst/>
              <a:ahLst/>
              <a:cxnLst/>
              <a:rect l="l" t="t" r="r" b="b"/>
              <a:pathLst>
                <a:path w="1315651" h="201685">
                  <a:moveTo>
                    <a:pt x="0" y="0"/>
                  </a:moveTo>
                  <a:lnTo>
                    <a:pt x="1315651" y="0"/>
                  </a:lnTo>
                  <a:lnTo>
                    <a:pt x="1315651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1315651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1144100" y="975640"/>
            <a:ext cx="4567833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BUSINESS OWNER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58938" y="1336284"/>
            <a:ext cx="12987232" cy="765772"/>
            <a:chOff x="0" y="0"/>
            <a:chExt cx="3420506" cy="201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0506" cy="201685"/>
            </a:xfrm>
            <a:custGeom>
              <a:avLst/>
              <a:gdLst/>
              <a:ahLst/>
              <a:cxnLst/>
              <a:rect l="l" t="t" r="r" b="b"/>
              <a:pathLst>
                <a:path w="3420506" h="201685">
                  <a:moveTo>
                    <a:pt x="0" y="0"/>
                  </a:moveTo>
                  <a:lnTo>
                    <a:pt x="3420506" y="0"/>
                  </a:lnTo>
                  <a:lnTo>
                    <a:pt x="3420506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20506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1104900"/>
            <a:ext cx="18288000" cy="1151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9"/>
              </a:lnSpc>
            </a:pPr>
            <a:r>
              <a:rPr lang="en-US" sz="81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WHAT IS ACCOUNTING?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62439"/>
            <a:ext cx="16434380" cy="572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dirty="0">
                <a:solidFill>
                  <a:srgbClr val="0000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Accounting is the language of business. Accountants know how businesses work, how they function and how they present themselves to the world... through their financial statements.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365548" y="9762287"/>
            <a:ext cx="6922452" cy="1049427"/>
            <a:chOff x="0" y="0"/>
            <a:chExt cx="9229936" cy="1399236"/>
          </a:xfrm>
        </p:grpSpPr>
        <p:sp>
          <p:nvSpPr>
            <p:cNvPr id="8" name="Freeform 8"/>
            <p:cNvSpPr/>
            <p:nvPr/>
          </p:nvSpPr>
          <p:spPr>
            <a:xfrm>
              <a:off x="4702997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-8100000">
            <a:off x="15295485" y="870007"/>
            <a:ext cx="1836027" cy="1698325"/>
          </a:xfrm>
          <a:custGeom>
            <a:avLst/>
            <a:gdLst/>
            <a:ahLst/>
            <a:cxnLst/>
            <a:rect l="l" t="t" r="r" b="b"/>
            <a:pathLst>
              <a:path w="1836027" h="1698325">
                <a:moveTo>
                  <a:pt x="0" y="0"/>
                </a:moveTo>
                <a:lnTo>
                  <a:pt x="1836027" y="0"/>
                </a:lnTo>
                <a:lnTo>
                  <a:pt x="1836027" y="1698325"/>
                </a:lnTo>
                <a:lnTo>
                  <a:pt x="0" y="1698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580600">
            <a:off x="1145253" y="809013"/>
            <a:ext cx="1836027" cy="1698325"/>
          </a:xfrm>
          <a:custGeom>
            <a:avLst/>
            <a:gdLst/>
            <a:ahLst/>
            <a:cxnLst/>
            <a:rect l="l" t="t" r="r" b="b"/>
            <a:pathLst>
              <a:path w="1836027" h="1698325">
                <a:moveTo>
                  <a:pt x="0" y="0"/>
                </a:moveTo>
                <a:lnTo>
                  <a:pt x="1836027" y="0"/>
                </a:lnTo>
                <a:lnTo>
                  <a:pt x="1836027" y="1698325"/>
                </a:lnTo>
                <a:lnTo>
                  <a:pt x="0" y="1698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-321765" y="-338230"/>
            <a:ext cx="18949260" cy="2057400"/>
            <a:chOff x="0" y="0"/>
            <a:chExt cx="25265681" cy="2743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22522481" y="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2743200" y="0"/>
                  </a:moveTo>
                  <a:lnTo>
                    <a:pt x="0" y="0"/>
                  </a:lnTo>
                  <a:lnTo>
                    <a:pt x="0" y="2743200"/>
                  </a:lnTo>
                  <a:lnTo>
                    <a:pt x="2743200" y="2743200"/>
                  </a:lnTo>
                  <a:lnTo>
                    <a:pt x="27432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0048" y="-477842"/>
            <a:ext cx="7582362" cy="11373543"/>
          </a:xfrm>
          <a:custGeom>
            <a:avLst/>
            <a:gdLst/>
            <a:ahLst/>
            <a:cxnLst/>
            <a:rect l="l" t="t" r="r" b="b"/>
            <a:pathLst>
              <a:path w="7582362" h="11373543">
                <a:moveTo>
                  <a:pt x="0" y="0"/>
                </a:moveTo>
                <a:lnTo>
                  <a:pt x="7582363" y="0"/>
                </a:lnTo>
                <a:lnTo>
                  <a:pt x="7582363" y="11373543"/>
                </a:lnTo>
                <a:lnTo>
                  <a:pt x="0" y="11373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389389">
            <a:off x="9367450" y="7931715"/>
            <a:ext cx="2324846" cy="1050149"/>
          </a:xfrm>
          <a:custGeom>
            <a:avLst/>
            <a:gdLst/>
            <a:ahLst/>
            <a:cxnLst/>
            <a:rect l="l" t="t" r="r" b="b"/>
            <a:pathLst>
              <a:path w="2324846" h="1050149">
                <a:moveTo>
                  <a:pt x="0" y="0"/>
                </a:moveTo>
                <a:lnTo>
                  <a:pt x="2324846" y="0"/>
                </a:lnTo>
                <a:lnTo>
                  <a:pt x="2324846" y="1050149"/>
                </a:lnTo>
                <a:lnTo>
                  <a:pt x="0" y="105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86495">
            <a:off x="16663714" y="451893"/>
            <a:ext cx="1191173" cy="1384414"/>
          </a:xfrm>
          <a:custGeom>
            <a:avLst/>
            <a:gdLst/>
            <a:ahLst/>
            <a:cxnLst/>
            <a:rect l="l" t="t" r="r" b="b"/>
            <a:pathLst>
              <a:path w="1191173" h="1384414">
                <a:moveTo>
                  <a:pt x="0" y="0"/>
                </a:moveTo>
                <a:lnTo>
                  <a:pt x="1191172" y="0"/>
                </a:lnTo>
                <a:lnTo>
                  <a:pt x="1191172" y="1384414"/>
                </a:lnTo>
                <a:lnTo>
                  <a:pt x="0" y="1384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9449206" y="5647923"/>
            <a:ext cx="2458075" cy="1661158"/>
            <a:chOff x="0" y="0"/>
            <a:chExt cx="3277434" cy="2214877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3277434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Jessica McClain, CPA    </a:t>
              </a:r>
              <a:r>
                <a:rPr lang="en-US" sz="3200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  <a:hlinkClick r:id="rId7" tooltip="https://vscpa0.sharepoint.com/:f:/s/AcademicRelations/EuqULkJzoZxGuCcLP0YRRdoBb4eHvcJpmFsONBTVT8pqXg?e=klltPS"/>
                </a:rPr>
                <a:t>      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9535" y="1342602"/>
              <a:ext cx="2898364" cy="8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00000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CFO | Girls Scouts Nation’s Capital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971550"/>
            <a:ext cx="5753702" cy="765772"/>
            <a:chOff x="0" y="0"/>
            <a:chExt cx="1515378" cy="201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5378" cy="201685"/>
            </a:xfrm>
            <a:custGeom>
              <a:avLst/>
              <a:gdLst/>
              <a:ahLst/>
              <a:cxnLst/>
              <a:rect l="l" t="t" r="r" b="b"/>
              <a:pathLst>
                <a:path w="1515378" h="201685">
                  <a:moveTo>
                    <a:pt x="0" y="0"/>
                  </a:moveTo>
                  <a:lnTo>
                    <a:pt x="1515378" y="0"/>
                  </a:lnTo>
                  <a:lnTo>
                    <a:pt x="1515378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15378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85043" y="952500"/>
            <a:ext cx="7583610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COMMUNITY LEADER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7673" y="1804670"/>
            <a:ext cx="9257719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NOT-FOR-PROFIT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3182787"/>
            <a:ext cx="8139909" cy="6248008"/>
            <a:chOff x="0" y="0"/>
            <a:chExt cx="2207394" cy="16943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5400000">
            <a:off x="81461" y="4078376"/>
            <a:ext cx="6299658" cy="4405181"/>
          </a:xfrm>
          <a:custGeom>
            <a:avLst/>
            <a:gdLst/>
            <a:ahLst/>
            <a:cxnLst/>
            <a:rect l="l" t="t" r="r" b="b"/>
            <a:pathLst>
              <a:path w="6299658" h="4405181">
                <a:moveTo>
                  <a:pt x="0" y="0"/>
                </a:moveTo>
                <a:lnTo>
                  <a:pt x="6299658" y="0"/>
                </a:lnTo>
                <a:lnTo>
                  <a:pt x="6299658" y="4405181"/>
                </a:lnTo>
                <a:lnTo>
                  <a:pt x="0" y="4405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 flipV="1">
            <a:off x="3948416" y="4078376"/>
            <a:ext cx="6299658" cy="4405181"/>
          </a:xfrm>
          <a:custGeom>
            <a:avLst/>
            <a:gdLst/>
            <a:ahLst/>
            <a:cxnLst/>
            <a:rect l="l" t="t" r="r" b="b"/>
            <a:pathLst>
              <a:path w="6299658" h="4405181">
                <a:moveTo>
                  <a:pt x="0" y="4405181"/>
                </a:moveTo>
                <a:lnTo>
                  <a:pt x="6299658" y="4405181"/>
                </a:lnTo>
                <a:lnTo>
                  <a:pt x="6299658" y="0"/>
                </a:lnTo>
                <a:lnTo>
                  <a:pt x="0" y="0"/>
                </a:lnTo>
                <a:lnTo>
                  <a:pt x="0" y="4405181"/>
                </a:lnTo>
                <a:close/>
              </a:path>
            </a:pathLst>
          </a:custGeom>
          <a:blipFill>
            <a:blip r:embed="rId8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592070" y="4906939"/>
            <a:ext cx="7090857" cy="443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5"/>
              </a:lnSpc>
            </a:pP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Not-for-profit organizations need funding, planning, and allocation of resources to operate and </a:t>
            </a:r>
            <a:r>
              <a:rPr lang="en-US" sz="25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help members of our communities</a:t>
            </a: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535"/>
              </a:lnSpc>
            </a:pPr>
            <a:endParaRPr lang="en-US" sz="252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35"/>
              </a:lnSpc>
            </a:pPr>
            <a:r>
              <a:rPr lang="en-US" sz="25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Perks: </a:t>
            </a: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Work with organizations that are </a:t>
            </a:r>
            <a:r>
              <a:rPr lang="en-US" sz="25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making a difference</a:t>
            </a: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be a part of something bigger and </a:t>
            </a:r>
            <a:r>
              <a:rPr lang="en-US" sz="252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 what you love </a:t>
            </a:r>
            <a:r>
              <a:rPr lang="en-US" sz="252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using skills that suit you.</a:t>
            </a:r>
          </a:p>
          <a:p>
            <a:pPr algn="l">
              <a:lnSpc>
                <a:spcPts val="3535"/>
              </a:lnSpc>
            </a:pPr>
            <a:endParaRPr lang="en-US" sz="252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90078" y="3689973"/>
            <a:ext cx="7417153" cy="678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4"/>
              </a:lnSpc>
            </a:pPr>
            <a:r>
              <a:rPr lang="en-US" sz="3981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HELP YOUR COMMUNITY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42185" y="3496289"/>
            <a:ext cx="11150173" cy="11150173"/>
          </a:xfrm>
          <a:custGeom>
            <a:avLst/>
            <a:gdLst/>
            <a:ahLst/>
            <a:cxnLst/>
            <a:rect l="l" t="t" r="r" b="b"/>
            <a:pathLst>
              <a:path w="11150173" h="11150173">
                <a:moveTo>
                  <a:pt x="0" y="0"/>
                </a:moveTo>
                <a:lnTo>
                  <a:pt x="11150173" y="0"/>
                </a:lnTo>
                <a:lnTo>
                  <a:pt x="11150173" y="11150174"/>
                </a:lnTo>
                <a:lnTo>
                  <a:pt x="0" y="11150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36438">
            <a:off x="14243949" y="2240291"/>
            <a:ext cx="1367891" cy="894259"/>
          </a:xfrm>
          <a:custGeom>
            <a:avLst/>
            <a:gdLst/>
            <a:ahLst/>
            <a:cxnLst/>
            <a:rect l="l" t="t" r="r" b="b"/>
            <a:pathLst>
              <a:path w="1367891" h="894259">
                <a:moveTo>
                  <a:pt x="0" y="0"/>
                </a:moveTo>
                <a:lnTo>
                  <a:pt x="1367891" y="0"/>
                </a:lnTo>
                <a:lnTo>
                  <a:pt x="1367891" y="894258"/>
                </a:lnTo>
                <a:lnTo>
                  <a:pt x="0" y="894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5232">
            <a:off x="16376988" y="1652057"/>
            <a:ext cx="1803549" cy="994206"/>
          </a:xfrm>
          <a:custGeom>
            <a:avLst/>
            <a:gdLst/>
            <a:ahLst/>
            <a:cxnLst/>
            <a:rect l="l" t="t" r="r" b="b"/>
            <a:pathLst>
              <a:path w="1803549" h="994206">
                <a:moveTo>
                  <a:pt x="0" y="0"/>
                </a:moveTo>
                <a:lnTo>
                  <a:pt x="1803549" y="0"/>
                </a:lnTo>
                <a:lnTo>
                  <a:pt x="1803549" y="994206"/>
                </a:lnTo>
                <a:lnTo>
                  <a:pt x="0" y="994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595475">
            <a:off x="10917592" y="5883522"/>
            <a:ext cx="1693969" cy="755934"/>
          </a:xfrm>
          <a:custGeom>
            <a:avLst/>
            <a:gdLst/>
            <a:ahLst/>
            <a:cxnLst/>
            <a:rect l="l" t="t" r="r" b="b"/>
            <a:pathLst>
              <a:path w="1693969" h="755934">
                <a:moveTo>
                  <a:pt x="0" y="0"/>
                </a:moveTo>
                <a:lnTo>
                  <a:pt x="1693968" y="0"/>
                </a:lnTo>
                <a:lnTo>
                  <a:pt x="1693968" y="755933"/>
                </a:lnTo>
                <a:lnTo>
                  <a:pt x="0" y="755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42081" y="3418443"/>
            <a:ext cx="1530284" cy="1304567"/>
          </a:xfrm>
          <a:custGeom>
            <a:avLst/>
            <a:gdLst/>
            <a:ahLst/>
            <a:cxnLst/>
            <a:rect l="l" t="t" r="r" b="b"/>
            <a:pathLst>
              <a:path w="1530284" h="1304567">
                <a:moveTo>
                  <a:pt x="0" y="0"/>
                </a:moveTo>
                <a:lnTo>
                  <a:pt x="1530284" y="0"/>
                </a:lnTo>
                <a:lnTo>
                  <a:pt x="1530284" y="1304566"/>
                </a:lnTo>
                <a:lnTo>
                  <a:pt x="0" y="1304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671642">
            <a:off x="10272494" y="7877003"/>
            <a:ext cx="1856589" cy="1701210"/>
          </a:xfrm>
          <a:custGeom>
            <a:avLst/>
            <a:gdLst/>
            <a:ahLst/>
            <a:cxnLst/>
            <a:rect l="l" t="t" r="r" b="b"/>
            <a:pathLst>
              <a:path w="1856589" h="1701210">
                <a:moveTo>
                  <a:pt x="0" y="0"/>
                </a:moveTo>
                <a:lnTo>
                  <a:pt x="1856589" y="0"/>
                </a:lnTo>
                <a:lnTo>
                  <a:pt x="1856589" y="1701210"/>
                </a:lnTo>
                <a:lnTo>
                  <a:pt x="0" y="1701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31544" r="-352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52500" y="734098"/>
            <a:ext cx="4090373" cy="765772"/>
            <a:chOff x="0" y="0"/>
            <a:chExt cx="1077300" cy="201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7300" cy="201685"/>
            </a:xfrm>
            <a:custGeom>
              <a:avLst/>
              <a:gdLst/>
              <a:ahLst/>
              <a:cxnLst/>
              <a:rect l="l" t="t" r="r" b="b"/>
              <a:pathLst>
                <a:path w="1077300" h="201685">
                  <a:moveTo>
                    <a:pt x="0" y="0"/>
                  </a:moveTo>
                  <a:lnTo>
                    <a:pt x="1077300" y="0"/>
                  </a:lnTo>
                  <a:lnTo>
                    <a:pt x="1077300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77300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44252" y="715048"/>
            <a:ext cx="3545722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EARTH LOVER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52274" y="3332689"/>
            <a:ext cx="8381198" cy="6433217"/>
            <a:chOff x="0" y="0"/>
            <a:chExt cx="2207394" cy="16943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-123044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0"/>
                </a:moveTo>
                <a:lnTo>
                  <a:pt x="6486398" y="0"/>
                </a:lnTo>
                <a:lnTo>
                  <a:pt x="6486398" y="4535763"/>
                </a:lnTo>
                <a:lnTo>
                  <a:pt x="0" y="4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 flipV="1">
            <a:off x="3858539" y="4254826"/>
            <a:ext cx="6486397" cy="4535763"/>
          </a:xfrm>
          <a:custGeom>
            <a:avLst/>
            <a:gdLst/>
            <a:ahLst/>
            <a:cxnLst/>
            <a:rect l="l" t="t" r="r" b="b"/>
            <a:pathLst>
              <a:path w="6486397" h="4535763">
                <a:moveTo>
                  <a:pt x="0" y="4535763"/>
                </a:moveTo>
                <a:lnTo>
                  <a:pt x="6486397" y="4535763"/>
                </a:lnTo>
                <a:lnTo>
                  <a:pt x="6486397" y="0"/>
                </a:lnTo>
                <a:lnTo>
                  <a:pt x="0" y="0"/>
                </a:lnTo>
                <a:lnTo>
                  <a:pt x="0" y="4535763"/>
                </a:lnTo>
                <a:close/>
              </a:path>
            </a:pathLst>
          </a:custGeom>
          <a:blipFill>
            <a:blip r:embed="rId13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432344" y="5109644"/>
            <a:ext cx="7301050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 companies are starting to take a more significant look at how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their business impacts the environment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Accountants are becoming a popular choice to help </a:t>
            </a:r>
            <a:r>
              <a:rPr lang="en-US" sz="25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analyze and report </a:t>
            </a: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on these ESG (environmental, social and governance) areas.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 can help companies think about their impact with your accounting skills!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4364" y="3857168"/>
            <a:ext cx="7637018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MAKE AN IMPACT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52274" y="1499870"/>
            <a:ext cx="13304100" cy="1605308"/>
            <a:chOff x="0" y="0"/>
            <a:chExt cx="17738800" cy="214041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85725"/>
              <a:ext cx="12343625" cy="1592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47"/>
                </a:lnSpc>
              </a:pPr>
              <a:r>
                <a:rPr lang="en-US" sz="8300">
                  <a:solidFill>
                    <a:srgbClr val="00003B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ESG: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294826" y="142278"/>
              <a:ext cx="14443974" cy="1998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00"/>
                </a:lnSpc>
              </a:pPr>
              <a:r>
                <a:rPr lang="en-US" sz="5000">
                  <a:solidFill>
                    <a:srgbClr val="00003B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ENVIRONMENTAL, SOCIAL &amp; (CORPORATE) GOVERNANCE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0" y="1326197"/>
            <a:ext cx="15354661" cy="9875395"/>
          </a:xfrm>
          <a:custGeom>
            <a:avLst/>
            <a:gdLst/>
            <a:ahLst/>
            <a:cxnLst/>
            <a:rect l="l" t="t" r="r" b="b"/>
            <a:pathLst>
              <a:path w="15354661" h="9875395">
                <a:moveTo>
                  <a:pt x="0" y="0"/>
                </a:moveTo>
                <a:lnTo>
                  <a:pt x="15354661" y="0"/>
                </a:lnTo>
                <a:lnTo>
                  <a:pt x="15354661" y="9875396"/>
                </a:lnTo>
                <a:lnTo>
                  <a:pt x="0" y="987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67673" y="4174765"/>
            <a:ext cx="7411866" cy="5689180"/>
            <a:chOff x="0" y="0"/>
            <a:chExt cx="2207394" cy="1694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7394" cy="1694345"/>
            </a:xfrm>
            <a:custGeom>
              <a:avLst/>
              <a:gdLst/>
              <a:ahLst/>
              <a:cxnLst/>
              <a:rect l="l" t="t" r="r" b="b"/>
              <a:pathLst>
                <a:path w="2207394" h="1694345">
                  <a:moveTo>
                    <a:pt x="0" y="0"/>
                  </a:moveTo>
                  <a:lnTo>
                    <a:pt x="2207394" y="0"/>
                  </a:lnTo>
                  <a:lnTo>
                    <a:pt x="2207394" y="1694345"/>
                  </a:lnTo>
                  <a:lnTo>
                    <a:pt x="0" y="1694345"/>
                  </a:lnTo>
                  <a:close/>
                </a:path>
              </a:pathLst>
            </a:custGeom>
            <a:solidFill>
              <a:srgbClr val="EDED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07394" cy="173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105157" y="4990251"/>
            <a:ext cx="5736210" cy="4011177"/>
          </a:xfrm>
          <a:custGeom>
            <a:avLst/>
            <a:gdLst/>
            <a:ahLst/>
            <a:cxnLst/>
            <a:rect l="l" t="t" r="r" b="b"/>
            <a:pathLst>
              <a:path w="5736210" h="4011177">
                <a:moveTo>
                  <a:pt x="0" y="0"/>
                </a:moveTo>
                <a:lnTo>
                  <a:pt x="5736209" y="0"/>
                </a:lnTo>
                <a:lnTo>
                  <a:pt x="5736209" y="4011177"/>
                </a:lnTo>
                <a:lnTo>
                  <a:pt x="0" y="401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 flipV="1">
            <a:off x="3626247" y="4990251"/>
            <a:ext cx="5736210" cy="4011177"/>
          </a:xfrm>
          <a:custGeom>
            <a:avLst/>
            <a:gdLst/>
            <a:ahLst/>
            <a:cxnLst/>
            <a:rect l="l" t="t" r="r" b="b"/>
            <a:pathLst>
              <a:path w="5736210" h="4011177">
                <a:moveTo>
                  <a:pt x="0" y="4011177"/>
                </a:moveTo>
                <a:lnTo>
                  <a:pt x="5736210" y="4011177"/>
                </a:lnTo>
                <a:lnTo>
                  <a:pt x="5736210" y="0"/>
                </a:lnTo>
                <a:lnTo>
                  <a:pt x="0" y="0"/>
                </a:lnTo>
                <a:lnTo>
                  <a:pt x="0" y="4011177"/>
                </a:lnTo>
                <a:close/>
              </a:path>
            </a:pathLst>
          </a:custGeom>
          <a:blipFill>
            <a:blip r:embed="rId3"/>
            <a:stretch>
              <a:fillRect l="-253" r="-253" b="-10327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00125" y="876636"/>
            <a:ext cx="4995362" cy="765772"/>
            <a:chOff x="0" y="0"/>
            <a:chExt cx="1315651" cy="201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5651" cy="201685"/>
            </a:xfrm>
            <a:custGeom>
              <a:avLst/>
              <a:gdLst/>
              <a:ahLst/>
              <a:cxnLst/>
              <a:rect l="l" t="t" r="r" b="b"/>
              <a:pathLst>
                <a:path w="1315651" h="201685">
                  <a:moveTo>
                    <a:pt x="0" y="0"/>
                  </a:moveTo>
                  <a:lnTo>
                    <a:pt x="1315651" y="0"/>
                  </a:lnTo>
                  <a:lnTo>
                    <a:pt x="1315651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15651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00125" y="857586"/>
            <a:ext cx="4567833" cy="67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0"/>
              </a:lnSpc>
            </a:pPr>
            <a:r>
              <a:rPr lang="en-US" sz="3950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FRAUD DETECTOR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7673" y="1709420"/>
            <a:ext cx="11455804" cy="231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FORENSIC ACCOUNTING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716000" y="-525697"/>
            <a:ext cx="4870822" cy="4298785"/>
            <a:chOff x="0" y="0"/>
            <a:chExt cx="6494429" cy="5731713"/>
          </a:xfrm>
        </p:grpSpPr>
        <p:sp>
          <p:nvSpPr>
            <p:cNvPr id="14" name="Freeform 14"/>
            <p:cNvSpPr/>
            <p:nvPr/>
          </p:nvSpPr>
          <p:spPr>
            <a:xfrm rot="-9087345">
              <a:off x="517637" y="1088219"/>
              <a:ext cx="5459155" cy="3555275"/>
            </a:xfrm>
            <a:custGeom>
              <a:avLst/>
              <a:gdLst/>
              <a:ahLst/>
              <a:cxnLst/>
              <a:rect l="l" t="t" r="r" b="b"/>
              <a:pathLst>
                <a:path w="5459155" h="3555275">
                  <a:moveTo>
                    <a:pt x="0" y="0"/>
                  </a:moveTo>
                  <a:lnTo>
                    <a:pt x="5459155" y="0"/>
                  </a:lnTo>
                  <a:lnTo>
                    <a:pt x="5459155" y="3555275"/>
                  </a:lnTo>
                  <a:lnTo>
                    <a:pt x="0" y="3555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1406933">
              <a:off x="1523503" y="1581154"/>
              <a:ext cx="3473474" cy="2563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8"/>
                </a:lnSpc>
              </a:pPr>
              <a:r>
                <a:rPr lang="en-US" sz="2763">
                  <a:solidFill>
                    <a:srgbClr val="00003B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FBI employs </a:t>
              </a:r>
            </a:p>
            <a:p>
              <a:pPr algn="ctr">
                <a:lnSpc>
                  <a:spcPts val="3868"/>
                </a:lnSpc>
              </a:pPr>
              <a:r>
                <a:rPr lang="en-US" sz="2763">
                  <a:solidFill>
                    <a:srgbClr val="00003B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2,000+ </a:t>
              </a:r>
            </a:p>
            <a:p>
              <a:pPr algn="ctr">
                <a:lnSpc>
                  <a:spcPts val="3868"/>
                </a:lnSpc>
              </a:pPr>
              <a:r>
                <a:rPr lang="en-US" sz="2763">
                  <a:solidFill>
                    <a:srgbClr val="00003B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accounting </a:t>
              </a:r>
            </a:p>
            <a:p>
              <a:pPr algn="ctr">
                <a:lnSpc>
                  <a:spcPts val="3868"/>
                </a:lnSpc>
              </a:pPr>
              <a:r>
                <a:rPr lang="en-US" sz="2763">
                  <a:solidFill>
                    <a:srgbClr val="00003B"/>
                  </a:solidFill>
                  <a:latin typeface="TXT Menu Item"/>
                  <a:ea typeface="TXT Menu Item"/>
                  <a:cs typeface="TXT Menu Item"/>
                  <a:sym typeface="TXT Menu Item"/>
                </a:rPr>
                <a:t>special agents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80655" y="5749120"/>
            <a:ext cx="6456643" cy="3489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8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Forensic accountants are responsible for </a:t>
            </a: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following the money 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 helping</a:t>
            </a: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solve financial mysteries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498"/>
              </a:lnSpc>
            </a:pPr>
            <a:endParaRPr lang="en-US" sz="24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498"/>
              </a:lnSpc>
            </a:pP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Perks: Work with organizations to help minimize and </a:t>
            </a: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prevent loss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use your inquisitive skills, help </a:t>
            </a:r>
            <a:r>
              <a:rPr lang="en-US" sz="24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catch the 'bad guys'</a:t>
            </a:r>
            <a:r>
              <a:rPr lang="en-US" sz="2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498"/>
              </a:lnSpc>
            </a:pPr>
            <a:endParaRPr lang="en-US" sz="24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6729" y="4639296"/>
            <a:ext cx="6753755" cy="61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6"/>
              </a:lnSpc>
            </a:pPr>
            <a:r>
              <a:rPr lang="en-US" sz="3625">
                <a:solidFill>
                  <a:srgbClr val="0000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SOLVE FINANCIAL CRIMES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700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455958">
            <a:off x="-889834" y="-1676206"/>
            <a:ext cx="15068997" cy="14290432"/>
          </a:xfrm>
          <a:custGeom>
            <a:avLst/>
            <a:gdLst/>
            <a:ahLst/>
            <a:cxnLst/>
            <a:rect l="l" t="t" r="r" b="b"/>
            <a:pathLst>
              <a:path w="15068997" h="14290432">
                <a:moveTo>
                  <a:pt x="0" y="0"/>
                </a:moveTo>
                <a:lnTo>
                  <a:pt x="15068997" y="0"/>
                </a:lnTo>
                <a:lnTo>
                  <a:pt x="15068997" y="14290432"/>
                </a:lnTo>
                <a:lnTo>
                  <a:pt x="0" y="1429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60515" y="2121408"/>
            <a:ext cx="13332281" cy="640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34"/>
              </a:lnSpc>
            </a:pPr>
            <a:r>
              <a:rPr lang="en-US" sz="11499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RESOURCES TO LEARN MORE ABOUT ACCOUNTING</a:t>
            </a:r>
          </a:p>
        </p:txBody>
      </p:sp>
      <p:sp>
        <p:nvSpPr>
          <p:cNvPr id="5" name="Freeform 5"/>
          <p:cNvSpPr/>
          <p:nvPr/>
        </p:nvSpPr>
        <p:spPr>
          <a:xfrm>
            <a:off x="14892796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4" y="0"/>
                </a:lnTo>
                <a:lnTo>
                  <a:pt x="3395204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97591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5" y="0"/>
                </a:lnTo>
                <a:lnTo>
                  <a:pt x="3395205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58338">
            <a:off x="9140349" y="1107233"/>
            <a:ext cx="9524941" cy="8012856"/>
          </a:xfrm>
          <a:custGeom>
            <a:avLst/>
            <a:gdLst/>
            <a:ahLst/>
            <a:cxnLst/>
            <a:rect l="l" t="t" r="r" b="b"/>
            <a:pathLst>
              <a:path w="9524941" h="8012856">
                <a:moveTo>
                  <a:pt x="0" y="0"/>
                </a:moveTo>
                <a:lnTo>
                  <a:pt x="9524941" y="0"/>
                </a:lnTo>
                <a:lnTo>
                  <a:pt x="9524941" y="8012857"/>
                </a:lnTo>
                <a:lnTo>
                  <a:pt x="0" y="8012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16457" y="287907"/>
            <a:ext cx="5841683" cy="9246842"/>
            <a:chOff x="0" y="0"/>
            <a:chExt cx="7788910" cy="12329123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630953">
              <a:off x="997502" y="432443"/>
              <a:ext cx="5793905" cy="11464237"/>
              <a:chOff x="0" y="0"/>
              <a:chExt cx="2620010" cy="51841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5CA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67" r="-6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CC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CCFF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3373974" y="2245115"/>
              <a:ext cx="3645252" cy="710875"/>
            </a:xfrm>
            <a:prstGeom prst="line">
              <a:avLst/>
            </a:prstGeom>
            <a:ln w="8763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953349" y="7849448"/>
            <a:ext cx="1912838" cy="1912838"/>
            <a:chOff x="0" y="0"/>
            <a:chExt cx="2550451" cy="25504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50451" cy="2550451"/>
            </a:xfrm>
            <a:custGeom>
              <a:avLst/>
              <a:gdLst/>
              <a:ahLst/>
              <a:cxnLst/>
              <a:rect l="l" t="t" r="r" b="b"/>
              <a:pathLst>
                <a:path w="2550451" h="2550451">
                  <a:moveTo>
                    <a:pt x="0" y="0"/>
                  </a:moveTo>
                  <a:lnTo>
                    <a:pt x="2550451" y="0"/>
                  </a:lnTo>
                  <a:lnTo>
                    <a:pt x="2550451" y="2550451"/>
                  </a:lnTo>
                  <a:lnTo>
                    <a:pt x="0" y="2550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451264" y="7202366"/>
            <a:ext cx="1774529" cy="60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3400">
                <a:solidFill>
                  <a:srgbClr val="0083B5"/>
                </a:solidFill>
                <a:latin typeface="TXT Menu Item"/>
                <a:ea typeface="TXT Menu Item"/>
                <a:cs typeface="TXT Menu Item"/>
                <a:sym typeface="TXT Menu Item"/>
              </a:rPr>
              <a:t>more resources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06935" y="3289256"/>
            <a:ext cx="8489863" cy="4792867"/>
            <a:chOff x="0" y="0"/>
            <a:chExt cx="11319817" cy="6390489"/>
          </a:xfrm>
        </p:grpSpPr>
        <p:grpSp>
          <p:nvGrpSpPr>
            <p:cNvPr id="19" name="Group 19"/>
            <p:cNvGrpSpPr/>
            <p:nvPr/>
          </p:nvGrpSpPr>
          <p:grpSpPr>
            <a:xfrm>
              <a:off x="144885" y="0"/>
              <a:ext cx="11174931" cy="6253523"/>
              <a:chOff x="0" y="0"/>
              <a:chExt cx="2207394" cy="123526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07394" cy="1235264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1235264">
                    <a:moveTo>
                      <a:pt x="0" y="0"/>
                    </a:moveTo>
                    <a:lnTo>
                      <a:pt x="2207394" y="0"/>
                    </a:lnTo>
                    <a:lnTo>
                      <a:pt x="2207394" y="1235264"/>
                    </a:lnTo>
                    <a:lnTo>
                      <a:pt x="0" y="1235264"/>
                    </a:lnTo>
                    <a:close/>
                  </a:path>
                </a:pathLst>
              </a:custGeom>
              <a:solidFill>
                <a:srgbClr val="EDEDE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207394" cy="1273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918312" y="2154193"/>
              <a:ext cx="9734734" cy="4236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Learn about the </a:t>
              </a: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education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needed to become an accountant, their lifestyles and careers. 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Access to </a:t>
              </a: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scholarships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and </a:t>
              </a: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internships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Quizzes and</a:t>
              </a: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resume templates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Awesome videos!</a:t>
              </a:r>
              <a:r>
                <a:rPr lang="en-US" sz="25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l">
                <a:lnSpc>
                  <a:spcPts val="3639"/>
                </a:lnSpc>
              </a:pPr>
              <a:endParaRPr lang="en-US" sz="2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 rot="-5400000">
              <a:off x="-45770" y="45770"/>
              <a:ext cx="6139223" cy="6047684"/>
            </a:xfrm>
            <a:custGeom>
              <a:avLst/>
              <a:gdLst/>
              <a:ahLst/>
              <a:cxnLst/>
              <a:rect l="l" t="t" r="r" b="b"/>
              <a:pathLst>
                <a:path w="6139223" h="6047684">
                  <a:moveTo>
                    <a:pt x="0" y="0"/>
                  </a:moveTo>
                  <a:lnTo>
                    <a:pt x="6139223" y="0"/>
                  </a:lnTo>
                  <a:lnTo>
                    <a:pt x="6139223" y="6047683"/>
                  </a:lnTo>
                  <a:lnTo>
                    <a:pt x="0" y="6047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5400000" flipV="1">
              <a:off x="5226364" y="45770"/>
              <a:ext cx="6139223" cy="6047684"/>
            </a:xfrm>
            <a:custGeom>
              <a:avLst/>
              <a:gdLst/>
              <a:ahLst/>
              <a:cxnLst/>
              <a:rect l="l" t="t" r="r" b="b"/>
              <a:pathLst>
                <a:path w="6139223" h="6047684">
                  <a:moveTo>
                    <a:pt x="0" y="6047683"/>
                  </a:moveTo>
                  <a:lnTo>
                    <a:pt x="6139222" y="6047683"/>
                  </a:lnTo>
                  <a:lnTo>
                    <a:pt x="6139222" y="0"/>
                  </a:lnTo>
                  <a:lnTo>
                    <a:pt x="0" y="0"/>
                  </a:lnTo>
                  <a:lnTo>
                    <a:pt x="0" y="6047683"/>
                  </a:lnTo>
                  <a:close/>
                </a:path>
              </a:pathLst>
            </a:custGeom>
            <a:blipFill>
              <a:blip r:embed="rId7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400000">
              <a:off x="5226364" y="160070"/>
              <a:ext cx="6139223" cy="6047684"/>
            </a:xfrm>
            <a:custGeom>
              <a:avLst/>
              <a:gdLst/>
              <a:ahLst/>
              <a:cxnLst/>
              <a:rect l="l" t="t" r="r" b="b"/>
              <a:pathLst>
                <a:path w="6139223" h="6047684">
                  <a:moveTo>
                    <a:pt x="0" y="0"/>
                  </a:moveTo>
                  <a:lnTo>
                    <a:pt x="6139222" y="0"/>
                  </a:lnTo>
                  <a:lnTo>
                    <a:pt x="6139222" y="6047683"/>
                  </a:lnTo>
                  <a:lnTo>
                    <a:pt x="0" y="6047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5400000" flipV="1">
              <a:off x="-45770" y="160070"/>
              <a:ext cx="6139223" cy="6047684"/>
            </a:xfrm>
            <a:custGeom>
              <a:avLst/>
              <a:gdLst/>
              <a:ahLst/>
              <a:cxnLst/>
              <a:rect l="l" t="t" r="r" b="b"/>
              <a:pathLst>
                <a:path w="6139223" h="6047684">
                  <a:moveTo>
                    <a:pt x="0" y="6047683"/>
                  </a:moveTo>
                  <a:lnTo>
                    <a:pt x="6139223" y="6047683"/>
                  </a:lnTo>
                  <a:lnTo>
                    <a:pt x="6139223" y="0"/>
                  </a:lnTo>
                  <a:lnTo>
                    <a:pt x="0" y="0"/>
                  </a:lnTo>
                  <a:lnTo>
                    <a:pt x="0" y="6047683"/>
                  </a:lnTo>
                  <a:close/>
                </a:path>
              </a:pathLst>
            </a:custGeom>
            <a:blipFill>
              <a:blip r:embed="rId7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41006" y="490575"/>
              <a:ext cx="10182691" cy="902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0"/>
                </a:lnSpc>
              </a:pPr>
              <a:r>
                <a:rPr lang="en-US" sz="4100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JOIN ACCOUNTING+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423010" y="9762287"/>
            <a:ext cx="6790409" cy="1049427"/>
            <a:chOff x="0" y="0"/>
            <a:chExt cx="9053878" cy="1399236"/>
          </a:xfrm>
        </p:grpSpPr>
        <p:sp>
          <p:nvSpPr>
            <p:cNvPr id="29" name="Freeform 29"/>
            <p:cNvSpPr/>
            <p:nvPr/>
          </p:nvSpPr>
          <p:spPr>
            <a:xfrm>
              <a:off x="4526939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596847" y="9762287"/>
            <a:ext cx="6790409" cy="1049427"/>
            <a:chOff x="0" y="0"/>
            <a:chExt cx="9053878" cy="1399236"/>
          </a:xfrm>
        </p:grpSpPr>
        <p:sp>
          <p:nvSpPr>
            <p:cNvPr id="32" name="Freeform 32"/>
            <p:cNvSpPr/>
            <p:nvPr/>
          </p:nvSpPr>
          <p:spPr>
            <a:xfrm>
              <a:off x="4526939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54137" y="1069771"/>
            <a:ext cx="8489863" cy="1012362"/>
            <a:chOff x="0" y="0"/>
            <a:chExt cx="2236013" cy="26663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236013" cy="266630"/>
            </a:xfrm>
            <a:custGeom>
              <a:avLst/>
              <a:gdLst/>
              <a:ahLst/>
              <a:cxnLst/>
              <a:rect l="l" t="t" r="r" b="b"/>
              <a:pathLst>
                <a:path w="2236013" h="266630">
                  <a:moveTo>
                    <a:pt x="0" y="0"/>
                  </a:moveTo>
                  <a:lnTo>
                    <a:pt x="2236013" y="0"/>
                  </a:lnTo>
                  <a:lnTo>
                    <a:pt x="2236013" y="266630"/>
                  </a:lnTo>
                  <a:lnTo>
                    <a:pt x="0" y="266630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2236013" cy="304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66719" y="1032201"/>
            <a:ext cx="7994770" cy="117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47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ACCOUNTING+</a:t>
            </a:r>
          </a:p>
        </p:txBody>
      </p:sp>
      <p:sp>
        <p:nvSpPr>
          <p:cNvPr id="38" name="Freeform 38"/>
          <p:cNvSpPr/>
          <p:nvPr/>
        </p:nvSpPr>
        <p:spPr>
          <a:xfrm rot="5622265" flipV="1">
            <a:off x="16521347" y="8051315"/>
            <a:ext cx="1768748" cy="609535"/>
          </a:xfrm>
          <a:custGeom>
            <a:avLst/>
            <a:gdLst/>
            <a:ahLst/>
            <a:cxnLst/>
            <a:rect l="l" t="t" r="r" b="b"/>
            <a:pathLst>
              <a:path w="1768748" h="609535">
                <a:moveTo>
                  <a:pt x="0" y="609536"/>
                </a:moveTo>
                <a:lnTo>
                  <a:pt x="1768748" y="609536"/>
                </a:lnTo>
                <a:lnTo>
                  <a:pt x="1768748" y="0"/>
                </a:lnTo>
                <a:lnTo>
                  <a:pt x="0" y="0"/>
                </a:lnTo>
                <a:lnTo>
                  <a:pt x="0" y="60953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2871" y="3737239"/>
            <a:ext cx="10561112" cy="594062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06935" y="2750132"/>
            <a:ext cx="10810963" cy="7095923"/>
          </a:xfrm>
          <a:custGeom>
            <a:avLst/>
            <a:gdLst/>
            <a:ahLst/>
            <a:cxnLst/>
            <a:rect l="l" t="t" r="r" b="b"/>
            <a:pathLst>
              <a:path w="10810963" h="7095923">
                <a:moveTo>
                  <a:pt x="0" y="0"/>
                </a:moveTo>
                <a:lnTo>
                  <a:pt x="10810963" y="0"/>
                </a:lnTo>
                <a:lnTo>
                  <a:pt x="10810963" y="7095923"/>
                </a:lnTo>
                <a:lnTo>
                  <a:pt x="0" y="7095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940446" y="7005090"/>
            <a:ext cx="1907011" cy="1907011"/>
            <a:chOff x="0" y="0"/>
            <a:chExt cx="2542682" cy="25426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2682" cy="2542682"/>
            </a:xfrm>
            <a:custGeom>
              <a:avLst/>
              <a:gdLst/>
              <a:ahLst/>
              <a:cxnLst/>
              <a:rect l="l" t="t" r="r" b="b"/>
              <a:pathLst>
                <a:path w="2542682" h="2542682">
                  <a:moveTo>
                    <a:pt x="0" y="0"/>
                  </a:moveTo>
                  <a:lnTo>
                    <a:pt x="2542682" y="0"/>
                  </a:lnTo>
                  <a:lnTo>
                    <a:pt x="2542682" y="2542682"/>
                  </a:lnTo>
                  <a:lnTo>
                    <a:pt x="0" y="2542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940446" y="6180495"/>
            <a:ext cx="1774529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4500">
                <a:solidFill>
                  <a:srgbClr val="8DD7F7"/>
                </a:solidFill>
                <a:latin typeface="TXT Menu Item"/>
                <a:ea typeface="TXT Menu Item"/>
                <a:cs typeface="TXT Menu Item"/>
                <a:sym typeface="TXT Menu Item"/>
              </a:rPr>
              <a:t>more videos!</a:t>
            </a:r>
          </a:p>
        </p:txBody>
      </p:sp>
      <p:sp>
        <p:nvSpPr>
          <p:cNvPr id="7" name="Freeform 7"/>
          <p:cNvSpPr/>
          <p:nvPr/>
        </p:nvSpPr>
        <p:spPr>
          <a:xfrm rot="6523318">
            <a:off x="13693794" y="6826874"/>
            <a:ext cx="1768748" cy="609535"/>
          </a:xfrm>
          <a:custGeom>
            <a:avLst/>
            <a:gdLst/>
            <a:ahLst/>
            <a:cxnLst/>
            <a:rect l="l" t="t" r="r" b="b"/>
            <a:pathLst>
              <a:path w="1768748" h="609535">
                <a:moveTo>
                  <a:pt x="0" y="0"/>
                </a:moveTo>
                <a:lnTo>
                  <a:pt x="1768748" y="0"/>
                </a:lnTo>
                <a:lnTo>
                  <a:pt x="1768748" y="609536"/>
                </a:lnTo>
                <a:lnTo>
                  <a:pt x="0" y="609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54137" y="1069771"/>
            <a:ext cx="13061863" cy="1012362"/>
            <a:chOff x="0" y="0"/>
            <a:chExt cx="3440161" cy="2666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0161" cy="266630"/>
            </a:xfrm>
            <a:custGeom>
              <a:avLst/>
              <a:gdLst/>
              <a:ahLst/>
              <a:cxnLst/>
              <a:rect l="l" t="t" r="r" b="b"/>
              <a:pathLst>
                <a:path w="3440161" h="266630">
                  <a:moveTo>
                    <a:pt x="0" y="0"/>
                  </a:moveTo>
                  <a:lnTo>
                    <a:pt x="3440161" y="0"/>
                  </a:lnTo>
                  <a:lnTo>
                    <a:pt x="3440161" y="266630"/>
                  </a:lnTo>
                  <a:lnTo>
                    <a:pt x="0" y="266630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440161" cy="304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237083" y="505024"/>
            <a:ext cx="2446551" cy="2388446"/>
          </a:xfrm>
          <a:custGeom>
            <a:avLst/>
            <a:gdLst/>
            <a:ahLst/>
            <a:cxnLst/>
            <a:rect l="l" t="t" r="r" b="b"/>
            <a:pathLst>
              <a:path w="2446551" h="2388446">
                <a:moveTo>
                  <a:pt x="0" y="0"/>
                </a:moveTo>
                <a:lnTo>
                  <a:pt x="2446552" y="0"/>
                </a:lnTo>
                <a:lnTo>
                  <a:pt x="2446552" y="2388446"/>
                </a:lnTo>
                <a:lnTo>
                  <a:pt x="0" y="2388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901205" y="3342482"/>
            <a:ext cx="362381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youtube.com/@accounting_plus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2871" y="1032201"/>
            <a:ext cx="13009065" cy="113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0"/>
              </a:lnSpc>
            </a:pPr>
            <a:r>
              <a:rPr lang="en-US" sz="80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DAY IN THE LIFE VIDEOS: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1700" y="-2007108"/>
            <a:ext cx="7315200" cy="4014216"/>
          </a:xfrm>
          <a:custGeom>
            <a:avLst/>
            <a:gdLst/>
            <a:ahLst/>
            <a:cxnLst/>
            <a:rect l="l" t="t" r="r" b="b"/>
            <a:pathLst>
              <a:path w="7315200" h="4014216">
                <a:moveTo>
                  <a:pt x="0" y="0"/>
                </a:moveTo>
                <a:lnTo>
                  <a:pt x="7315200" y="0"/>
                </a:lnTo>
                <a:lnTo>
                  <a:pt x="7315200" y="4014216"/>
                </a:lnTo>
                <a:lnTo>
                  <a:pt x="0" y="401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455958">
            <a:off x="-889834" y="-1676206"/>
            <a:ext cx="15068997" cy="14290432"/>
          </a:xfrm>
          <a:custGeom>
            <a:avLst/>
            <a:gdLst/>
            <a:ahLst/>
            <a:cxnLst/>
            <a:rect l="l" t="t" r="r" b="b"/>
            <a:pathLst>
              <a:path w="15068997" h="14290432">
                <a:moveTo>
                  <a:pt x="0" y="0"/>
                </a:moveTo>
                <a:lnTo>
                  <a:pt x="15068997" y="0"/>
                </a:lnTo>
                <a:lnTo>
                  <a:pt x="15068997" y="14290432"/>
                </a:lnTo>
                <a:lnTo>
                  <a:pt x="0" y="14290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66210" y="4268860"/>
            <a:ext cx="13332281" cy="18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04"/>
              </a:lnSpc>
            </a:pPr>
            <a:r>
              <a:rPr lang="en-US" sz="13398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QUESTIONS?</a:t>
            </a:r>
          </a:p>
        </p:txBody>
      </p:sp>
      <p:sp>
        <p:nvSpPr>
          <p:cNvPr id="5" name="Freeform 5"/>
          <p:cNvSpPr/>
          <p:nvPr/>
        </p:nvSpPr>
        <p:spPr>
          <a:xfrm>
            <a:off x="14892796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4" y="0"/>
                </a:lnTo>
                <a:lnTo>
                  <a:pt x="3395204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97591" y="9762287"/>
            <a:ext cx="3395204" cy="1049427"/>
          </a:xfrm>
          <a:custGeom>
            <a:avLst/>
            <a:gdLst/>
            <a:ahLst/>
            <a:cxnLst/>
            <a:rect l="l" t="t" r="r" b="b"/>
            <a:pathLst>
              <a:path w="3395204" h="1049427">
                <a:moveTo>
                  <a:pt x="0" y="0"/>
                </a:moveTo>
                <a:lnTo>
                  <a:pt x="3395205" y="0"/>
                </a:lnTo>
                <a:lnTo>
                  <a:pt x="3395205" y="1049426"/>
                </a:lnTo>
                <a:lnTo>
                  <a:pt x="0" y="1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00950" y="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700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26277" y="-324716"/>
            <a:ext cx="10611716" cy="10611716"/>
          </a:xfrm>
          <a:custGeom>
            <a:avLst/>
            <a:gdLst/>
            <a:ahLst/>
            <a:cxnLst/>
            <a:rect l="l" t="t" r="r" b="b"/>
            <a:pathLst>
              <a:path w="10611716" h="10611716">
                <a:moveTo>
                  <a:pt x="0" y="0"/>
                </a:moveTo>
                <a:lnTo>
                  <a:pt x="10611716" y="0"/>
                </a:lnTo>
                <a:lnTo>
                  <a:pt x="10611716" y="10611716"/>
                </a:lnTo>
                <a:lnTo>
                  <a:pt x="0" y="10611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19234" y="-44161"/>
            <a:ext cx="6060497" cy="2389909"/>
          </a:xfrm>
          <a:custGeom>
            <a:avLst/>
            <a:gdLst/>
            <a:ahLst/>
            <a:cxnLst/>
            <a:rect l="l" t="t" r="r" b="b"/>
            <a:pathLst>
              <a:path w="6060497" h="2389909">
                <a:moveTo>
                  <a:pt x="0" y="0"/>
                </a:moveTo>
                <a:lnTo>
                  <a:pt x="6060497" y="0"/>
                </a:lnTo>
                <a:lnTo>
                  <a:pt x="6060497" y="2389909"/>
                </a:lnTo>
                <a:lnTo>
                  <a:pt x="0" y="238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942" t="-18722" r="-36535" b="-356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23117" y="2345748"/>
            <a:ext cx="4984173" cy="1480705"/>
          </a:xfrm>
          <a:custGeom>
            <a:avLst/>
            <a:gdLst/>
            <a:ahLst/>
            <a:cxnLst/>
            <a:rect l="l" t="t" r="r" b="b"/>
            <a:pathLst>
              <a:path w="4984173" h="1480705">
                <a:moveTo>
                  <a:pt x="0" y="0"/>
                </a:moveTo>
                <a:lnTo>
                  <a:pt x="4984173" y="0"/>
                </a:lnTo>
                <a:lnTo>
                  <a:pt x="4984173" y="1480704"/>
                </a:lnTo>
                <a:lnTo>
                  <a:pt x="0" y="1480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3538" t="-30218" r="-44425" b="-6371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858384" y="-619125"/>
            <a:ext cx="6060497" cy="2389909"/>
          </a:xfrm>
          <a:custGeom>
            <a:avLst/>
            <a:gdLst/>
            <a:ahLst/>
            <a:cxnLst/>
            <a:rect l="l" t="t" r="r" b="b"/>
            <a:pathLst>
              <a:path w="6060497" h="2389909">
                <a:moveTo>
                  <a:pt x="0" y="0"/>
                </a:moveTo>
                <a:lnTo>
                  <a:pt x="6060497" y="0"/>
                </a:lnTo>
                <a:lnTo>
                  <a:pt x="6060497" y="2389909"/>
                </a:lnTo>
                <a:lnTo>
                  <a:pt x="0" y="238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942" t="-18722" r="-36535" b="-356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15966" y="9258300"/>
            <a:ext cx="6060497" cy="2389909"/>
          </a:xfrm>
          <a:custGeom>
            <a:avLst/>
            <a:gdLst/>
            <a:ahLst/>
            <a:cxnLst/>
            <a:rect l="l" t="t" r="r" b="b"/>
            <a:pathLst>
              <a:path w="6060497" h="2389909">
                <a:moveTo>
                  <a:pt x="0" y="0"/>
                </a:moveTo>
                <a:lnTo>
                  <a:pt x="6060497" y="0"/>
                </a:lnTo>
                <a:lnTo>
                  <a:pt x="6060497" y="2389909"/>
                </a:lnTo>
                <a:lnTo>
                  <a:pt x="0" y="238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942" t="-18722" r="-36535" b="-3566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369819" y="3826452"/>
            <a:ext cx="2413288" cy="1433945"/>
          </a:xfrm>
          <a:custGeom>
            <a:avLst/>
            <a:gdLst/>
            <a:ahLst/>
            <a:cxnLst/>
            <a:rect l="l" t="t" r="r" b="b"/>
            <a:pathLst>
              <a:path w="2413288" h="1433945">
                <a:moveTo>
                  <a:pt x="0" y="0"/>
                </a:moveTo>
                <a:lnTo>
                  <a:pt x="2413288" y="0"/>
                </a:lnTo>
                <a:lnTo>
                  <a:pt x="2413288" y="1433946"/>
                </a:lnTo>
                <a:lnTo>
                  <a:pt x="0" y="1433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40036" r="-339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953107">
            <a:off x="17337818" y="1807572"/>
            <a:ext cx="2413288" cy="1433945"/>
          </a:xfrm>
          <a:custGeom>
            <a:avLst/>
            <a:gdLst/>
            <a:ahLst/>
            <a:cxnLst/>
            <a:rect l="l" t="t" r="r" b="b"/>
            <a:pathLst>
              <a:path w="2413288" h="1433945">
                <a:moveTo>
                  <a:pt x="0" y="0"/>
                </a:moveTo>
                <a:lnTo>
                  <a:pt x="2413288" y="0"/>
                </a:lnTo>
                <a:lnTo>
                  <a:pt x="2413288" y="1433945"/>
                </a:lnTo>
                <a:lnTo>
                  <a:pt x="0" y="1433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40036" r="-339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508772">
            <a:off x="18028227" y="3567765"/>
            <a:ext cx="6060497" cy="2389909"/>
          </a:xfrm>
          <a:custGeom>
            <a:avLst/>
            <a:gdLst/>
            <a:ahLst/>
            <a:cxnLst/>
            <a:rect l="l" t="t" r="r" b="b"/>
            <a:pathLst>
              <a:path w="6060497" h="2389909">
                <a:moveTo>
                  <a:pt x="0" y="0"/>
                </a:moveTo>
                <a:lnTo>
                  <a:pt x="6060497" y="0"/>
                </a:lnTo>
                <a:lnTo>
                  <a:pt x="6060497" y="2389909"/>
                </a:lnTo>
                <a:lnTo>
                  <a:pt x="0" y="2389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942" t="-18722" r="-36535" b="-35669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700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2220" y="2119220"/>
            <a:ext cx="9898945" cy="556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IF YOU CAN ADD, SUBTRACT, MULTIPLY &amp; DIVIDE, YOU’RE GOOD!</a:t>
            </a:r>
          </a:p>
        </p:txBody>
      </p:sp>
      <p:grpSp>
        <p:nvGrpSpPr>
          <p:cNvPr id="7" name="Group 7"/>
          <p:cNvGrpSpPr/>
          <p:nvPr/>
        </p:nvGrpSpPr>
        <p:grpSpPr>
          <a:xfrm rot="759104">
            <a:off x="10249386" y="3965201"/>
            <a:ext cx="7331930" cy="4545344"/>
            <a:chOff x="0" y="0"/>
            <a:chExt cx="9775907" cy="60604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75907" cy="6060459"/>
            </a:xfrm>
            <a:custGeom>
              <a:avLst/>
              <a:gdLst/>
              <a:ahLst/>
              <a:cxnLst/>
              <a:rect l="l" t="t" r="r" b="b"/>
              <a:pathLst>
                <a:path w="9775907" h="6060459">
                  <a:moveTo>
                    <a:pt x="0" y="0"/>
                  </a:moveTo>
                  <a:lnTo>
                    <a:pt x="9775907" y="0"/>
                  </a:lnTo>
                  <a:lnTo>
                    <a:pt x="9775907" y="6060459"/>
                  </a:lnTo>
                  <a:lnTo>
                    <a:pt x="0" y="60604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6651" b="-8816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97486" y="569949"/>
              <a:ext cx="8780936" cy="4824023"/>
              <a:chOff x="0" y="0"/>
              <a:chExt cx="2207394" cy="121268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07394" cy="1212686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1212686">
                    <a:moveTo>
                      <a:pt x="0" y="0"/>
                    </a:moveTo>
                    <a:lnTo>
                      <a:pt x="2207394" y="0"/>
                    </a:lnTo>
                    <a:lnTo>
                      <a:pt x="2207394" y="1212686"/>
                    </a:lnTo>
                    <a:lnTo>
                      <a:pt x="0" y="1212686"/>
                    </a:lnTo>
                    <a:close/>
                  </a:path>
                </a:pathLst>
              </a:custGeom>
              <a:solidFill>
                <a:srgbClr val="EDEDE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207394" cy="12507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-5400000" flipV="1">
              <a:off x="4490363" y="605913"/>
              <a:ext cx="4824023" cy="4752094"/>
            </a:xfrm>
            <a:custGeom>
              <a:avLst/>
              <a:gdLst/>
              <a:ahLst/>
              <a:cxnLst/>
              <a:rect l="l" t="t" r="r" b="b"/>
              <a:pathLst>
                <a:path w="4824023" h="4752094">
                  <a:moveTo>
                    <a:pt x="0" y="4752094"/>
                  </a:moveTo>
                  <a:lnTo>
                    <a:pt x="4824023" y="4752094"/>
                  </a:lnTo>
                  <a:lnTo>
                    <a:pt x="4824023" y="0"/>
                  </a:lnTo>
                  <a:lnTo>
                    <a:pt x="0" y="0"/>
                  </a:lnTo>
                  <a:lnTo>
                    <a:pt x="0" y="4752094"/>
                  </a:lnTo>
                  <a:close/>
                </a:path>
              </a:pathLst>
            </a:custGeom>
            <a:blipFill>
              <a:blip r:embed="rId4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4490363" y="695727"/>
              <a:ext cx="4824023" cy="4752094"/>
            </a:xfrm>
            <a:custGeom>
              <a:avLst/>
              <a:gdLst/>
              <a:ahLst/>
              <a:cxnLst/>
              <a:rect l="l" t="t" r="r" b="b"/>
              <a:pathLst>
                <a:path w="4824023" h="4752094">
                  <a:moveTo>
                    <a:pt x="0" y="0"/>
                  </a:moveTo>
                  <a:lnTo>
                    <a:pt x="4824023" y="0"/>
                  </a:lnTo>
                  <a:lnTo>
                    <a:pt x="4824023" y="4752094"/>
                  </a:lnTo>
                  <a:lnTo>
                    <a:pt x="0" y="4752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05222" y="2443905"/>
              <a:ext cx="7649271" cy="2395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Accounting isn’t about being the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best math wiz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, accounting is about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interpreting what numbers and data say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The majority of the math accountants use is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basic math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with the help of a calculator!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87322" y="1132602"/>
              <a:ext cx="8001262" cy="71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</a:pPr>
              <a:r>
                <a:rPr lang="en-US" sz="3221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BASIC MATH SKILLS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347674" y="605913"/>
              <a:ext cx="4824023" cy="4752094"/>
            </a:xfrm>
            <a:custGeom>
              <a:avLst/>
              <a:gdLst/>
              <a:ahLst/>
              <a:cxnLst/>
              <a:rect l="l" t="t" r="r" b="b"/>
              <a:pathLst>
                <a:path w="4824023" h="4752094">
                  <a:moveTo>
                    <a:pt x="0" y="0"/>
                  </a:moveTo>
                  <a:lnTo>
                    <a:pt x="4824023" y="0"/>
                  </a:lnTo>
                  <a:lnTo>
                    <a:pt x="4824023" y="4752094"/>
                  </a:lnTo>
                  <a:lnTo>
                    <a:pt x="0" y="4752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00000" flipV="1">
              <a:off x="347674" y="695727"/>
              <a:ext cx="4824023" cy="4752094"/>
            </a:xfrm>
            <a:custGeom>
              <a:avLst/>
              <a:gdLst/>
              <a:ahLst/>
              <a:cxnLst/>
              <a:rect l="l" t="t" r="r" b="b"/>
              <a:pathLst>
                <a:path w="4824023" h="4752094">
                  <a:moveTo>
                    <a:pt x="0" y="4752094"/>
                  </a:moveTo>
                  <a:lnTo>
                    <a:pt x="4824023" y="4752094"/>
                  </a:lnTo>
                  <a:lnTo>
                    <a:pt x="4824023" y="0"/>
                  </a:lnTo>
                  <a:lnTo>
                    <a:pt x="0" y="0"/>
                  </a:lnTo>
                  <a:lnTo>
                    <a:pt x="0" y="4752094"/>
                  </a:lnTo>
                  <a:close/>
                </a:path>
              </a:pathLst>
            </a:custGeom>
            <a:blipFill>
              <a:blip r:embed="rId4"/>
              <a:stretch>
                <a:fillRect l="-41229" r="-356" b="-1032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-321765" y="-33823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16570095" y="-33823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2057400" y="0"/>
                </a:moveTo>
                <a:lnTo>
                  <a:pt x="0" y="0"/>
                </a:lnTo>
                <a:lnTo>
                  <a:pt x="0" y="2057400"/>
                </a:lnTo>
                <a:lnTo>
                  <a:pt x="2057400" y="2057400"/>
                </a:lnTo>
                <a:lnTo>
                  <a:pt x="20574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1365548" y="9762287"/>
            <a:ext cx="6922452" cy="1049427"/>
            <a:chOff x="0" y="0"/>
            <a:chExt cx="9229936" cy="1399236"/>
          </a:xfrm>
        </p:grpSpPr>
        <p:sp>
          <p:nvSpPr>
            <p:cNvPr id="21" name="Freeform 21"/>
            <p:cNvSpPr/>
            <p:nvPr/>
          </p:nvSpPr>
          <p:spPr>
            <a:xfrm>
              <a:off x="4702997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4526939" cy="1399236"/>
            </a:xfrm>
            <a:custGeom>
              <a:avLst/>
              <a:gdLst/>
              <a:ahLst/>
              <a:cxnLst/>
              <a:rect l="l" t="t" r="r" b="b"/>
              <a:pathLst>
                <a:path w="4526939" h="1399236">
                  <a:moveTo>
                    <a:pt x="0" y="0"/>
                  </a:moveTo>
                  <a:lnTo>
                    <a:pt x="4526939" y="0"/>
                  </a:lnTo>
                  <a:lnTo>
                    <a:pt x="4526939" y="1399236"/>
                  </a:lnTo>
                  <a:lnTo>
                    <a:pt x="0" y="1399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 rot="-10800000" flipH="1">
            <a:off x="-321765" y="82296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2057400" y="0"/>
                </a:moveTo>
                <a:lnTo>
                  <a:pt x="0" y="0"/>
                </a:lnTo>
                <a:lnTo>
                  <a:pt x="0" y="2057400"/>
                </a:lnTo>
                <a:lnTo>
                  <a:pt x="2057400" y="2057400"/>
                </a:lnTo>
                <a:lnTo>
                  <a:pt x="20574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0402" y="0"/>
            <a:ext cx="10299669" cy="10287000"/>
          </a:xfrm>
          <a:custGeom>
            <a:avLst/>
            <a:gdLst/>
            <a:ahLst/>
            <a:cxnLst/>
            <a:rect l="l" t="t" r="r" b="b"/>
            <a:pathLst>
              <a:path w="10299669" h="10287000">
                <a:moveTo>
                  <a:pt x="0" y="0"/>
                </a:moveTo>
                <a:lnTo>
                  <a:pt x="10299668" y="0"/>
                </a:lnTo>
                <a:lnTo>
                  <a:pt x="102996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730336" y="230332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DD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648200" y="5280006"/>
            <a:ext cx="2358287" cy="881172"/>
            <a:chOff x="0" y="0"/>
            <a:chExt cx="621113" cy="2320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1113" cy="232078"/>
            </a:xfrm>
            <a:custGeom>
              <a:avLst/>
              <a:gdLst/>
              <a:ahLst/>
              <a:cxnLst/>
              <a:rect l="l" t="t" r="r" b="b"/>
              <a:pathLst>
                <a:path w="621113" h="232078">
                  <a:moveTo>
                    <a:pt x="0" y="0"/>
                  </a:moveTo>
                  <a:lnTo>
                    <a:pt x="621113" y="0"/>
                  </a:lnTo>
                  <a:lnTo>
                    <a:pt x="621113" y="232078"/>
                  </a:lnTo>
                  <a:lnTo>
                    <a:pt x="0" y="232078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21113" cy="270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48200" y="5346884"/>
            <a:ext cx="2358287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8690" y="4512073"/>
            <a:ext cx="3086100" cy="1721892"/>
            <a:chOff x="0" y="0"/>
            <a:chExt cx="812800" cy="4535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53502"/>
            </a:xfrm>
            <a:custGeom>
              <a:avLst/>
              <a:gdLst/>
              <a:ahLst/>
              <a:cxnLst/>
              <a:rect l="l" t="t" r="r" b="b"/>
              <a:pathLst>
                <a:path w="812800" h="453502">
                  <a:moveTo>
                    <a:pt x="0" y="0"/>
                  </a:moveTo>
                  <a:lnTo>
                    <a:pt x="812800" y="0"/>
                  </a:lnTo>
                  <a:lnTo>
                    <a:pt x="812800" y="453502"/>
                  </a:lnTo>
                  <a:lnTo>
                    <a:pt x="0" y="453502"/>
                  </a:lnTo>
                  <a:close/>
                </a:path>
              </a:pathLst>
            </a:custGeom>
            <a:solidFill>
              <a:srgbClr val="8DD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91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32714" y="-246381"/>
            <a:ext cx="3086100" cy="1721892"/>
            <a:chOff x="0" y="0"/>
            <a:chExt cx="812800" cy="4535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453502"/>
            </a:xfrm>
            <a:custGeom>
              <a:avLst/>
              <a:gdLst/>
              <a:ahLst/>
              <a:cxnLst/>
              <a:rect l="l" t="t" r="r" b="b"/>
              <a:pathLst>
                <a:path w="812800" h="453502">
                  <a:moveTo>
                    <a:pt x="0" y="0"/>
                  </a:moveTo>
                  <a:lnTo>
                    <a:pt x="812800" y="0"/>
                  </a:lnTo>
                  <a:lnTo>
                    <a:pt x="812800" y="453502"/>
                  </a:lnTo>
                  <a:lnTo>
                    <a:pt x="0" y="453502"/>
                  </a:lnTo>
                  <a:close/>
                </a:path>
              </a:pathLst>
            </a:custGeom>
            <a:solidFill>
              <a:srgbClr val="8DD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491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80925" y="1028700"/>
            <a:ext cx="20065928" cy="12169091"/>
          </a:xfrm>
          <a:custGeom>
            <a:avLst/>
            <a:gdLst/>
            <a:ahLst/>
            <a:cxnLst/>
            <a:rect l="l" t="t" r="r" b="b"/>
            <a:pathLst>
              <a:path w="20065928" h="12169091">
                <a:moveTo>
                  <a:pt x="0" y="0"/>
                </a:moveTo>
                <a:lnTo>
                  <a:pt x="20065928" y="0"/>
                </a:lnTo>
                <a:lnTo>
                  <a:pt x="20065928" y="12169091"/>
                </a:lnTo>
                <a:lnTo>
                  <a:pt x="0" y="12169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7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037269" y="3849756"/>
            <a:ext cx="7880610" cy="5989861"/>
            <a:chOff x="0" y="0"/>
            <a:chExt cx="10507479" cy="7986481"/>
          </a:xfrm>
        </p:grpSpPr>
        <p:sp>
          <p:nvSpPr>
            <p:cNvPr id="10" name="Freeform 10"/>
            <p:cNvSpPr/>
            <p:nvPr/>
          </p:nvSpPr>
          <p:spPr>
            <a:xfrm rot="586721">
              <a:off x="479090" y="764025"/>
              <a:ext cx="9549300" cy="6458432"/>
            </a:xfrm>
            <a:custGeom>
              <a:avLst/>
              <a:gdLst/>
              <a:ahLst/>
              <a:cxnLst/>
              <a:rect l="l" t="t" r="r" b="b"/>
              <a:pathLst>
                <a:path w="9549300" h="6458432">
                  <a:moveTo>
                    <a:pt x="0" y="0"/>
                  </a:moveTo>
                  <a:lnTo>
                    <a:pt x="9549300" y="0"/>
                  </a:lnTo>
                  <a:lnTo>
                    <a:pt x="9549300" y="6458431"/>
                  </a:lnTo>
                  <a:lnTo>
                    <a:pt x="0" y="6458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9475" t="-26646" b="-352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 rot="529668">
              <a:off x="857868" y="1168865"/>
              <a:ext cx="8780936" cy="5646888"/>
              <a:chOff x="0" y="0"/>
              <a:chExt cx="2207394" cy="141954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07394" cy="1419542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1419542">
                    <a:moveTo>
                      <a:pt x="2351" y="0"/>
                    </a:moveTo>
                    <a:lnTo>
                      <a:pt x="2205043" y="0"/>
                    </a:lnTo>
                    <a:cubicBezTo>
                      <a:pt x="2205666" y="0"/>
                      <a:pt x="2206264" y="248"/>
                      <a:pt x="2206705" y="689"/>
                    </a:cubicBezTo>
                    <a:cubicBezTo>
                      <a:pt x="2207146" y="1130"/>
                      <a:pt x="2207394" y="1728"/>
                      <a:pt x="2207394" y="2351"/>
                    </a:cubicBezTo>
                    <a:lnTo>
                      <a:pt x="2207394" y="1417191"/>
                    </a:lnTo>
                    <a:cubicBezTo>
                      <a:pt x="2207394" y="1417814"/>
                      <a:pt x="2207146" y="1418412"/>
                      <a:pt x="2206705" y="1418853"/>
                    </a:cubicBezTo>
                    <a:cubicBezTo>
                      <a:pt x="2206264" y="1419294"/>
                      <a:pt x="2205666" y="1419542"/>
                      <a:pt x="2205043" y="1419542"/>
                    </a:cubicBezTo>
                    <a:lnTo>
                      <a:pt x="2351" y="1419542"/>
                    </a:lnTo>
                    <a:cubicBezTo>
                      <a:pt x="1728" y="1419542"/>
                      <a:pt x="1130" y="1419294"/>
                      <a:pt x="689" y="1418853"/>
                    </a:cubicBezTo>
                    <a:cubicBezTo>
                      <a:pt x="248" y="1418412"/>
                      <a:pt x="0" y="1417814"/>
                      <a:pt x="0" y="1417191"/>
                    </a:cubicBezTo>
                    <a:lnTo>
                      <a:pt x="0" y="2351"/>
                    </a:lnTo>
                    <a:cubicBezTo>
                      <a:pt x="0" y="1728"/>
                      <a:pt x="248" y="1130"/>
                      <a:pt x="689" y="689"/>
                    </a:cubicBezTo>
                    <a:cubicBezTo>
                      <a:pt x="1130" y="248"/>
                      <a:pt x="1728" y="0"/>
                      <a:pt x="2351" y="0"/>
                    </a:cubicBezTo>
                    <a:close/>
                  </a:path>
                </a:pathLst>
              </a:custGeom>
              <a:solidFill>
                <a:srgbClr val="EDEDEE"/>
              </a:solidFill>
              <a:ln w="142875" cap="sq">
                <a:solidFill>
                  <a:srgbClr val="7417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207394" cy="1457642"/>
              </a:xfrm>
              <a:prstGeom prst="rect">
                <a:avLst/>
              </a:prstGeom>
            </p:spPr>
            <p:txBody>
              <a:bodyPr lIns="46043" tIns="46043" rIns="46043" bIns="46043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529668">
              <a:off x="1352918" y="3040569"/>
              <a:ext cx="7649271" cy="33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Accountants have the unique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ability to work in any industry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they are interested in because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every business needs an accountant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  <a:p>
              <a:pPr algn="l">
                <a:lnSpc>
                  <a:spcPts val="2860"/>
                </a:lnSpc>
              </a:pPr>
              <a:endParaRPr lang="en-US" sz="204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l">
                <a:lnSpc>
                  <a:spcPts val="2860"/>
                </a:lnSpc>
              </a:pP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Interested in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sports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, the Pacers need accountants. Want to work in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healthcare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? Accountants are needed at hospitals!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529668">
              <a:off x="1539242" y="1753988"/>
              <a:ext cx="8001262" cy="71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</a:pPr>
              <a:r>
                <a:rPr lang="en-US" sz="3221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WORK ANYWHERE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50591" y="1191563"/>
            <a:ext cx="2830143" cy="765772"/>
            <a:chOff x="0" y="0"/>
            <a:chExt cx="745387" cy="2016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7417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02991" y="1200742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1541" y="2052585"/>
            <a:ext cx="7608160" cy="282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3"/>
              </a:lnSpc>
            </a:pPr>
            <a:r>
              <a:rPr lang="en-US" sz="6984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EVERY</a:t>
            </a:r>
          </a:p>
          <a:p>
            <a:pPr algn="l">
              <a:lnSpc>
                <a:spcPts val="7333"/>
              </a:lnSpc>
            </a:pPr>
            <a:r>
              <a:rPr lang="en-US" sz="6984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BUSINESS NEEDS</a:t>
            </a:r>
          </a:p>
          <a:p>
            <a:pPr algn="l">
              <a:lnSpc>
                <a:spcPts val="7333"/>
              </a:lnSpc>
            </a:pPr>
            <a:r>
              <a:rPr lang="en-US" sz="6984">
                <a:solidFill>
                  <a:srgbClr val="FFFFFF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426283" cy="12276511"/>
          </a:xfrm>
          <a:custGeom>
            <a:avLst/>
            <a:gdLst/>
            <a:ahLst/>
            <a:cxnLst/>
            <a:rect l="l" t="t" r="r" b="b"/>
            <a:pathLst>
              <a:path w="18426283" h="12276511">
                <a:moveTo>
                  <a:pt x="0" y="0"/>
                </a:moveTo>
                <a:lnTo>
                  <a:pt x="18426283" y="0"/>
                </a:lnTo>
                <a:lnTo>
                  <a:pt x="18426283" y="12276511"/>
                </a:lnTo>
                <a:lnTo>
                  <a:pt x="0" y="12276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9141" y="0"/>
            <a:ext cx="18426283" cy="10287000"/>
            <a:chOff x="0" y="0"/>
            <a:chExt cx="48530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3013" cy="2709333"/>
            </a:xfrm>
            <a:custGeom>
              <a:avLst/>
              <a:gdLst/>
              <a:ahLst/>
              <a:cxnLst/>
              <a:rect l="l" t="t" r="r" b="b"/>
              <a:pathLst>
                <a:path w="4853013" h="2709333">
                  <a:moveTo>
                    <a:pt x="0" y="0"/>
                  </a:moveTo>
                  <a:lnTo>
                    <a:pt x="4853013" y="0"/>
                  </a:lnTo>
                  <a:lnTo>
                    <a:pt x="48530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CFF00">
                <a:alpha val="7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30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90923" y="3101647"/>
            <a:ext cx="2244436" cy="790227"/>
            <a:chOff x="0" y="0"/>
            <a:chExt cx="591127" cy="208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1127" cy="208126"/>
            </a:xfrm>
            <a:custGeom>
              <a:avLst/>
              <a:gdLst/>
              <a:ahLst/>
              <a:cxnLst/>
              <a:rect l="l" t="t" r="r" b="b"/>
              <a:pathLst>
                <a:path w="591127" h="208126">
                  <a:moveTo>
                    <a:pt x="0" y="0"/>
                  </a:moveTo>
                  <a:lnTo>
                    <a:pt x="591127" y="0"/>
                  </a:lnTo>
                  <a:lnTo>
                    <a:pt x="591127" y="208126"/>
                  </a:lnTo>
                  <a:lnTo>
                    <a:pt x="0" y="208126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91127" cy="24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244645" y="3132956"/>
            <a:ext cx="1811834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91952" y="3094477"/>
            <a:ext cx="181719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87591" y="3701373"/>
            <a:ext cx="11251100" cy="331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87"/>
              </a:lnSpc>
            </a:pPr>
            <a:r>
              <a:rPr lang="en-US" sz="10419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</a:t>
            </a:r>
          </a:p>
          <a:p>
            <a:pPr algn="ctr">
              <a:lnSpc>
                <a:spcPts val="9898"/>
              </a:lnSpc>
            </a:pPr>
            <a:r>
              <a:rPr lang="en-US" sz="10419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JUST DO TAXES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D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26283" cy="10287000"/>
            <a:chOff x="0" y="0"/>
            <a:chExt cx="485301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3013" cy="2709333"/>
            </a:xfrm>
            <a:custGeom>
              <a:avLst/>
              <a:gdLst/>
              <a:ahLst/>
              <a:cxnLst/>
              <a:rect l="l" t="t" r="r" b="b"/>
              <a:pathLst>
                <a:path w="4853013" h="2709333">
                  <a:moveTo>
                    <a:pt x="0" y="0"/>
                  </a:moveTo>
                  <a:lnTo>
                    <a:pt x="4853013" y="0"/>
                  </a:lnTo>
                  <a:lnTo>
                    <a:pt x="48530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CFF00">
                <a:alpha val="7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301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11738" y="-986211"/>
            <a:ext cx="9898945" cy="2667563"/>
            <a:chOff x="0" y="0"/>
            <a:chExt cx="13198593" cy="355675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147127" cy="1053635"/>
              <a:chOff x="0" y="0"/>
              <a:chExt cx="819186" cy="20812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9186" cy="208126"/>
              </a:xfrm>
              <a:custGeom>
                <a:avLst/>
                <a:gdLst/>
                <a:ahLst/>
                <a:cxnLst/>
                <a:rect l="l" t="t" r="r" b="b"/>
                <a:pathLst>
                  <a:path w="819186" h="208126">
                    <a:moveTo>
                      <a:pt x="0" y="0"/>
                    </a:moveTo>
                    <a:lnTo>
                      <a:pt x="819186" y="0"/>
                    </a:lnTo>
                    <a:lnTo>
                      <a:pt x="819186" y="208126"/>
                    </a:lnTo>
                    <a:lnTo>
                      <a:pt x="0" y="208126"/>
                    </a:lnTo>
                    <a:close/>
                  </a:path>
                </a:pathLst>
              </a:custGeom>
              <a:solidFill>
                <a:srgbClr val="0000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9186" cy="2462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1987030"/>
              <a:ext cx="13198593" cy="1569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1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37269" y="3849756"/>
            <a:ext cx="7880610" cy="5989861"/>
            <a:chOff x="0" y="0"/>
            <a:chExt cx="10507479" cy="7986481"/>
          </a:xfrm>
        </p:grpSpPr>
        <p:sp>
          <p:nvSpPr>
            <p:cNvPr id="12" name="Freeform 12"/>
            <p:cNvSpPr/>
            <p:nvPr/>
          </p:nvSpPr>
          <p:spPr>
            <a:xfrm rot="586721">
              <a:off x="479090" y="764025"/>
              <a:ext cx="9549300" cy="6458432"/>
            </a:xfrm>
            <a:custGeom>
              <a:avLst/>
              <a:gdLst/>
              <a:ahLst/>
              <a:cxnLst/>
              <a:rect l="l" t="t" r="r" b="b"/>
              <a:pathLst>
                <a:path w="9549300" h="6458432">
                  <a:moveTo>
                    <a:pt x="0" y="0"/>
                  </a:moveTo>
                  <a:lnTo>
                    <a:pt x="9549300" y="0"/>
                  </a:lnTo>
                  <a:lnTo>
                    <a:pt x="9549300" y="6458431"/>
                  </a:lnTo>
                  <a:lnTo>
                    <a:pt x="0" y="6458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9475" t="-26646" b="-3522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13"/>
            <p:cNvGrpSpPr/>
            <p:nvPr/>
          </p:nvGrpSpPr>
          <p:grpSpPr>
            <a:xfrm rot="529668">
              <a:off x="857868" y="1168865"/>
              <a:ext cx="8780936" cy="5646888"/>
              <a:chOff x="0" y="0"/>
              <a:chExt cx="2207394" cy="141954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207394" cy="1419542"/>
              </a:xfrm>
              <a:custGeom>
                <a:avLst/>
                <a:gdLst/>
                <a:ahLst/>
                <a:cxnLst/>
                <a:rect l="l" t="t" r="r" b="b"/>
                <a:pathLst>
                  <a:path w="2207394" h="1419542">
                    <a:moveTo>
                      <a:pt x="2351" y="0"/>
                    </a:moveTo>
                    <a:lnTo>
                      <a:pt x="2205043" y="0"/>
                    </a:lnTo>
                    <a:cubicBezTo>
                      <a:pt x="2205666" y="0"/>
                      <a:pt x="2206264" y="248"/>
                      <a:pt x="2206705" y="689"/>
                    </a:cubicBezTo>
                    <a:cubicBezTo>
                      <a:pt x="2207146" y="1130"/>
                      <a:pt x="2207394" y="1728"/>
                      <a:pt x="2207394" y="2351"/>
                    </a:cubicBezTo>
                    <a:lnTo>
                      <a:pt x="2207394" y="1417191"/>
                    </a:lnTo>
                    <a:cubicBezTo>
                      <a:pt x="2207394" y="1417814"/>
                      <a:pt x="2207146" y="1418412"/>
                      <a:pt x="2206705" y="1418853"/>
                    </a:cubicBezTo>
                    <a:cubicBezTo>
                      <a:pt x="2206264" y="1419294"/>
                      <a:pt x="2205666" y="1419542"/>
                      <a:pt x="2205043" y="1419542"/>
                    </a:cubicBezTo>
                    <a:lnTo>
                      <a:pt x="2351" y="1419542"/>
                    </a:lnTo>
                    <a:cubicBezTo>
                      <a:pt x="1728" y="1419542"/>
                      <a:pt x="1130" y="1419294"/>
                      <a:pt x="689" y="1418853"/>
                    </a:cubicBezTo>
                    <a:cubicBezTo>
                      <a:pt x="248" y="1418412"/>
                      <a:pt x="0" y="1417814"/>
                      <a:pt x="0" y="1417191"/>
                    </a:cubicBezTo>
                    <a:lnTo>
                      <a:pt x="0" y="2351"/>
                    </a:lnTo>
                    <a:cubicBezTo>
                      <a:pt x="0" y="1728"/>
                      <a:pt x="248" y="1130"/>
                      <a:pt x="689" y="689"/>
                    </a:cubicBezTo>
                    <a:cubicBezTo>
                      <a:pt x="1130" y="248"/>
                      <a:pt x="1728" y="0"/>
                      <a:pt x="2351" y="0"/>
                    </a:cubicBezTo>
                    <a:close/>
                  </a:path>
                </a:pathLst>
              </a:custGeom>
              <a:solidFill>
                <a:srgbClr val="EDEDEE"/>
              </a:solidFill>
              <a:ln w="142875" cap="sq">
                <a:solidFill>
                  <a:srgbClr val="7417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207394" cy="1457642"/>
              </a:xfrm>
              <a:prstGeom prst="rect">
                <a:avLst/>
              </a:prstGeom>
            </p:spPr>
            <p:txBody>
              <a:bodyPr lIns="46043" tIns="46043" rIns="46043" bIns="46043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 rot="529668">
              <a:off x="1352918" y="3040569"/>
              <a:ext cx="7649271" cy="3356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While some accountants and CPAs DO work on taxes, </a:t>
              </a:r>
              <a:r>
                <a:rPr lang="en-US" sz="204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many never touch a tax return</a:t>
              </a:r>
              <a:r>
                <a:rPr lang="en-US" sz="2043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that isn’t their own. Instead they work on budgets, analysis, strategy and more. Basically, there’s a place and path for you in the profession that can meet your interests!</a:t>
              </a:r>
            </a:p>
            <a:p>
              <a:pPr algn="l">
                <a:lnSpc>
                  <a:spcPts val="2860"/>
                </a:lnSpc>
              </a:pPr>
              <a:endParaRPr lang="en-US" sz="204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 rot="529668">
              <a:off x="1539242" y="1753988"/>
              <a:ext cx="8001262" cy="71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0"/>
                </a:lnSpc>
              </a:pPr>
              <a:r>
                <a:rPr lang="en-US" sz="3221">
                  <a:solidFill>
                    <a:srgbClr val="000000"/>
                  </a:solidFill>
                  <a:latin typeface="Open Sans Bold Bold"/>
                  <a:ea typeface="Open Sans Bold Bold"/>
                  <a:cs typeface="Open Sans Bold Bold"/>
                  <a:sym typeface="Open Sans Bold Bold"/>
                </a:rPr>
                <a:t>TAX, NOT EVERYONE!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02220" y="1038776"/>
            <a:ext cx="2830143" cy="765772"/>
            <a:chOff x="0" y="0"/>
            <a:chExt cx="745387" cy="20168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45387" cy="201685"/>
            </a:xfrm>
            <a:custGeom>
              <a:avLst/>
              <a:gdLst/>
              <a:ahLst/>
              <a:cxnLst/>
              <a:rect l="l" t="t" r="r" b="b"/>
              <a:pathLst>
                <a:path w="745387" h="201685">
                  <a:moveTo>
                    <a:pt x="0" y="0"/>
                  </a:moveTo>
                  <a:lnTo>
                    <a:pt x="745387" y="0"/>
                  </a:lnTo>
                  <a:lnTo>
                    <a:pt x="745387" y="201685"/>
                  </a:lnTo>
                  <a:lnTo>
                    <a:pt x="0" y="201685"/>
                  </a:lnTo>
                  <a:close/>
                </a:path>
              </a:pathLst>
            </a:custGeom>
            <a:solidFill>
              <a:srgbClr val="0000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745387" cy="23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54620" y="1047954"/>
            <a:ext cx="2677743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CCFF00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REALITY: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2220" y="2119220"/>
            <a:ext cx="9898945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MANY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 </a:t>
            </a:r>
          </a:p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NEVER TOUCH A TAX RETURN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48776">
            <a:off x="10198247" y="-1439015"/>
            <a:ext cx="10940652" cy="12871355"/>
          </a:xfrm>
          <a:custGeom>
            <a:avLst/>
            <a:gdLst/>
            <a:ahLst/>
            <a:cxnLst/>
            <a:rect l="l" t="t" r="r" b="b"/>
            <a:pathLst>
              <a:path w="10940652" h="12871355">
                <a:moveTo>
                  <a:pt x="0" y="0"/>
                </a:moveTo>
                <a:lnTo>
                  <a:pt x="10940652" y="0"/>
                </a:lnTo>
                <a:lnTo>
                  <a:pt x="10940652" y="12871355"/>
                </a:lnTo>
                <a:lnTo>
                  <a:pt x="0" y="1287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75712" y="3040282"/>
            <a:ext cx="2244436" cy="790227"/>
            <a:chOff x="0" y="0"/>
            <a:chExt cx="591127" cy="208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1127" cy="208126"/>
            </a:xfrm>
            <a:custGeom>
              <a:avLst/>
              <a:gdLst/>
              <a:ahLst/>
              <a:cxnLst/>
              <a:rect l="l" t="t" r="r" b="b"/>
              <a:pathLst>
                <a:path w="591127" h="208126">
                  <a:moveTo>
                    <a:pt x="0" y="0"/>
                  </a:moveTo>
                  <a:lnTo>
                    <a:pt x="591127" y="0"/>
                  </a:lnTo>
                  <a:lnTo>
                    <a:pt x="591127" y="208126"/>
                  </a:lnTo>
                  <a:lnTo>
                    <a:pt x="0" y="208126"/>
                  </a:lnTo>
                  <a:close/>
                </a:path>
              </a:pathLst>
            </a:custGeom>
            <a:solidFill>
              <a:srgbClr val="CC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91127" cy="24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29434" y="3071590"/>
            <a:ext cx="1811834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MYTH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78598" y="3052540"/>
            <a:ext cx="181719" cy="6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8"/>
              </a:lnSpc>
            </a:pPr>
            <a:r>
              <a:rPr lang="en-US" sz="3949" spc="288">
                <a:solidFill>
                  <a:srgbClr val="741746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5712" y="3944808"/>
            <a:ext cx="9898945" cy="446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15"/>
              </a:lnSpc>
            </a:pPr>
            <a:r>
              <a:rPr lang="en-US" sz="8300">
                <a:solidFill>
                  <a:srgbClr val="00003B"/>
                </a:solidFill>
                <a:latin typeface="Open Sans Bold Bold"/>
                <a:ea typeface="Open Sans Bold Bold"/>
                <a:cs typeface="Open Sans Bold Bold"/>
                <a:sym typeface="Open Sans Bold Bold"/>
              </a:rPr>
              <a:t>ACCOUNTANTS HAVE LOW EARNING POTENTIAL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834</Words>
  <Application>Microsoft Office PowerPoint</Application>
  <PresentationFormat>Custom</PresentationFormat>
  <Paragraphs>135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Open Sans Bold Bold</vt:lpstr>
      <vt:lpstr>Calibri</vt:lpstr>
      <vt:lpstr>TXT Menu Item</vt:lpstr>
      <vt:lpstr>Open Sans Italics</vt:lpstr>
      <vt:lpstr>Open Sans Bold</vt:lpstr>
      <vt:lpstr>Open Sans</vt:lpstr>
      <vt:lpstr>Courier Prime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(State Society) High School Presentation</dc:title>
  <cp:lastModifiedBy>Talley King</cp:lastModifiedBy>
  <cp:revision>2</cp:revision>
  <dcterms:created xsi:type="dcterms:W3CDTF">2006-08-16T00:00:00Z</dcterms:created>
  <dcterms:modified xsi:type="dcterms:W3CDTF">2024-11-01T17:02:16Z</dcterms:modified>
  <dc:identifier>DAGJK_in3fU</dc:identifier>
</cp:coreProperties>
</file>