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5" r:id="rId4"/>
  </p:sldMasterIdLst>
  <p:notesMasterIdLst>
    <p:notesMasterId r:id="rId20"/>
  </p:notesMasterIdLst>
  <p:handoutMasterIdLst>
    <p:handoutMasterId r:id="rId21"/>
  </p:handoutMasterIdLst>
  <p:sldIdLst>
    <p:sldId id="5880" r:id="rId5"/>
    <p:sldId id="5855" r:id="rId6"/>
    <p:sldId id="5878" r:id="rId7"/>
    <p:sldId id="5881" r:id="rId8"/>
    <p:sldId id="5882" r:id="rId9"/>
    <p:sldId id="5856" r:id="rId10"/>
    <p:sldId id="5874" r:id="rId11"/>
    <p:sldId id="5872" r:id="rId12"/>
    <p:sldId id="5864" r:id="rId13"/>
    <p:sldId id="5863" r:id="rId14"/>
    <p:sldId id="5876" r:id="rId15"/>
    <p:sldId id="5883" r:id="rId16"/>
    <p:sldId id="5884" r:id="rId17"/>
    <p:sldId id="5885" r:id="rId18"/>
    <p:sldId id="5886" r:id="rId19"/>
  </p:sldIdLst>
  <p:sldSz cx="9144000" cy="5143500" type="screen16x9"/>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9900"/>
    <a:srgbClr val="74154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854" autoAdjust="0"/>
  </p:normalViewPr>
  <p:slideViewPr>
    <p:cSldViewPr snapToGrid="0">
      <p:cViewPr varScale="1">
        <p:scale>
          <a:sx n="122" d="100"/>
          <a:sy n="122" d="100"/>
        </p:scale>
        <p:origin x="1284" y="102"/>
      </p:cViewPr>
      <p:guideLst>
        <p:guide orient="horz" pos="162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17577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0"/>
            <a:ext cx="3169920" cy="1589200"/>
          </a:xfrm>
          <a:prstGeom prst="rect">
            <a:avLst/>
          </a:prstGeom>
        </p:spPr>
        <p:txBody>
          <a:bodyPr vert="horz" lIns="160624" tIns="80312" rIns="160624" bIns="80312" rtlCol="0"/>
          <a:lstStyle>
            <a:lvl1pPr algn="l">
              <a:defRPr sz="2100"/>
            </a:lvl1pPr>
          </a:lstStyle>
          <a:p>
            <a:endParaRPr lang="en-US"/>
          </a:p>
        </p:txBody>
      </p:sp>
      <p:sp>
        <p:nvSpPr>
          <p:cNvPr id="3" name="Date Placeholder 2"/>
          <p:cNvSpPr>
            <a:spLocks noGrp="1"/>
          </p:cNvSpPr>
          <p:nvPr>
            <p:ph type="dt" idx="1"/>
          </p:nvPr>
        </p:nvSpPr>
        <p:spPr>
          <a:xfrm>
            <a:off x="4143590" y="10"/>
            <a:ext cx="3169920" cy="1589200"/>
          </a:xfrm>
          <a:prstGeom prst="rect">
            <a:avLst/>
          </a:prstGeom>
        </p:spPr>
        <p:txBody>
          <a:bodyPr vert="horz" lIns="160624" tIns="80312" rIns="160624" bIns="80312" rtlCol="0"/>
          <a:lstStyle>
            <a:lvl1pPr algn="r">
              <a:defRPr sz="2100"/>
            </a:lvl1pPr>
          </a:lstStyle>
          <a:p>
            <a:fld id="{1700D898-E664-4A89-B60F-C232844E1F3F}" type="datetimeFigureOut">
              <a:rPr lang="en-US" smtClean="0"/>
              <a:t>10/20/2022</a:t>
            </a:fld>
            <a:endParaRPr lang="en-US"/>
          </a:p>
        </p:txBody>
      </p:sp>
      <p:sp>
        <p:nvSpPr>
          <p:cNvPr id="4" name="Slide Image Placeholder 3"/>
          <p:cNvSpPr>
            <a:spLocks noGrp="1" noRot="1" noChangeAspect="1"/>
          </p:cNvSpPr>
          <p:nvPr>
            <p:ph type="sldImg" idx="2"/>
          </p:nvPr>
        </p:nvSpPr>
        <p:spPr>
          <a:xfrm>
            <a:off x="-5832475" y="3959225"/>
            <a:ext cx="18980150" cy="10677525"/>
          </a:xfrm>
          <a:prstGeom prst="rect">
            <a:avLst/>
          </a:prstGeom>
          <a:noFill/>
          <a:ln w="12700">
            <a:solidFill>
              <a:prstClr val="black"/>
            </a:solidFill>
          </a:ln>
        </p:spPr>
        <p:txBody>
          <a:bodyPr vert="horz" lIns="160624" tIns="80312" rIns="160624" bIns="80312" rtlCol="0" anchor="ctr"/>
          <a:lstStyle/>
          <a:p>
            <a:endParaRPr lang="en-US"/>
          </a:p>
        </p:txBody>
      </p:sp>
      <p:sp>
        <p:nvSpPr>
          <p:cNvPr id="5" name="Notes Placeholder 4"/>
          <p:cNvSpPr>
            <a:spLocks noGrp="1"/>
          </p:cNvSpPr>
          <p:nvPr>
            <p:ph type="body" sz="quarter" idx="3"/>
          </p:nvPr>
        </p:nvSpPr>
        <p:spPr>
          <a:xfrm>
            <a:off x="731520" y="15243154"/>
            <a:ext cx="5852160" cy="12471659"/>
          </a:xfrm>
          <a:prstGeom prst="rect">
            <a:avLst/>
          </a:prstGeom>
        </p:spPr>
        <p:txBody>
          <a:bodyPr vert="horz" lIns="160624" tIns="80312" rIns="160624" bIns="8031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30084871"/>
            <a:ext cx="3169920" cy="1589200"/>
          </a:xfrm>
          <a:prstGeom prst="rect">
            <a:avLst/>
          </a:prstGeom>
        </p:spPr>
        <p:txBody>
          <a:bodyPr vert="horz" lIns="160624" tIns="80312" rIns="160624" bIns="80312" rtlCol="0" anchor="b"/>
          <a:lstStyle>
            <a:lvl1pPr algn="l">
              <a:defRPr sz="2100"/>
            </a:lvl1pPr>
          </a:lstStyle>
          <a:p>
            <a:endParaRPr lang="en-US"/>
          </a:p>
        </p:txBody>
      </p:sp>
      <p:sp>
        <p:nvSpPr>
          <p:cNvPr id="7" name="Slide Number Placeholder 6"/>
          <p:cNvSpPr>
            <a:spLocks noGrp="1"/>
          </p:cNvSpPr>
          <p:nvPr>
            <p:ph type="sldNum" sz="quarter" idx="5"/>
          </p:nvPr>
        </p:nvSpPr>
        <p:spPr>
          <a:xfrm>
            <a:off x="4143590" y="30084871"/>
            <a:ext cx="3169920" cy="1589200"/>
          </a:xfrm>
          <a:prstGeom prst="rect">
            <a:avLst/>
          </a:prstGeom>
        </p:spPr>
        <p:txBody>
          <a:bodyPr vert="horz" lIns="160624" tIns="80312" rIns="160624" bIns="80312" rtlCol="0" anchor="b"/>
          <a:lstStyle>
            <a:lvl1pPr algn="r">
              <a:defRPr sz="2100"/>
            </a:lvl1pPr>
          </a:lstStyle>
          <a:p>
            <a:fld id="{162EE539-97FA-4607-893B-23CF39D843C9}" type="slidenum">
              <a:rPr lang="en-US" smtClean="0"/>
              <a:t>‹#›</a:t>
            </a:fld>
            <a:endParaRPr lang="en-US"/>
          </a:p>
        </p:txBody>
      </p:sp>
    </p:spTree>
    <p:extLst>
      <p:ext uri="{BB962C8B-B14F-4D97-AF65-F5344CB8AC3E}">
        <p14:creationId xmlns:p14="http://schemas.microsoft.com/office/powerpoint/2010/main" val="39281855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Conformity is the adoption of federal </a:t>
            </a:r>
            <a:r>
              <a:rPr lang="en-US" b="1" dirty="0"/>
              <a:t>definitions</a:t>
            </a:r>
            <a:r>
              <a:rPr lang="en-US" dirty="0"/>
              <a:t> of income. It does not include alignment to federal tax rates, tax brackets, exemption amounts, deduction amounts, or credits. Many legislators are unaware of this. </a:t>
            </a:r>
          </a:p>
          <a:p>
            <a:endParaRPr lang="en-US" dirty="0">
              <a:cs typeface="Calibri"/>
            </a:endParaRPr>
          </a:p>
        </p:txBody>
      </p:sp>
      <p:sp>
        <p:nvSpPr>
          <p:cNvPr id="4" name="Slide Number Placeholder 3"/>
          <p:cNvSpPr>
            <a:spLocks noGrp="1"/>
          </p:cNvSpPr>
          <p:nvPr>
            <p:ph type="sldNum" sz="quarter" idx="5"/>
          </p:nvPr>
        </p:nvSpPr>
        <p:spPr/>
        <p:txBody>
          <a:bodyPr/>
          <a:lstStyle/>
          <a:p>
            <a:fld id="{162EE539-97FA-4607-893B-23CF39D843C9}" type="slidenum">
              <a:rPr lang="en-US" smtClean="0"/>
              <a:t>2</a:t>
            </a:fld>
            <a:endParaRPr lang="en-US"/>
          </a:p>
        </p:txBody>
      </p:sp>
    </p:spTree>
    <p:extLst>
      <p:ext uri="{BB962C8B-B14F-4D97-AF65-F5344CB8AC3E}">
        <p14:creationId xmlns:p14="http://schemas.microsoft.com/office/powerpoint/2010/main" val="37386504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2EE539-97FA-4607-893B-23CF39D843C9}" type="slidenum">
              <a:rPr lang="en-US" smtClean="0"/>
              <a:t>13</a:t>
            </a:fld>
            <a:endParaRPr lang="en-US"/>
          </a:p>
        </p:txBody>
      </p:sp>
    </p:spTree>
    <p:extLst>
      <p:ext uri="{BB962C8B-B14F-4D97-AF65-F5344CB8AC3E}">
        <p14:creationId xmlns:p14="http://schemas.microsoft.com/office/powerpoint/2010/main" val="29452286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effectLst/>
                <a:latin typeface="Calibri" panose="020F0502020204030204" pitchFamily="34" charset="0"/>
                <a:ea typeface="Calibri" panose="020F0502020204030204" pitchFamily="34" charset="0"/>
                <a:cs typeface="Calibri" panose="020F0502020204030204" pitchFamily="34" charset="0"/>
              </a:rPr>
              <a:t>Rolling conformity is convenient</a:t>
            </a:r>
            <a:r>
              <a:rPr lang="en-US" sz="1800" dirty="0">
                <a:effectLst/>
                <a:latin typeface="Calibri" panose="020F0502020204030204" pitchFamily="34" charset="0"/>
                <a:ea typeface="Calibri" panose="020F0502020204030204" pitchFamily="34" charset="0"/>
                <a:cs typeface="Calibri" panose="020F0502020204030204" pitchFamily="34" charset="0"/>
              </a:rPr>
              <a:t>, allowing states to utilize the federal government’s definitions of income, audits, and taxpayer data.</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nSpc>
                <a:spcPct val="107000"/>
              </a:lnSpc>
              <a:spcBef>
                <a:spcPts val="0"/>
              </a:spcBef>
              <a:spcAft>
                <a:spcPts val="0"/>
              </a:spcAft>
              <a:buFont typeface="Symbol" panose="05050102010706020507" pitchFamily="18" charset="2"/>
              <a:buNone/>
            </a:pPr>
            <a:r>
              <a:rPr lang="en-US" sz="1100" b="1" dirty="0">
                <a:effectLst/>
                <a:latin typeface="Calibri" panose="020F0502020204030204" pitchFamily="34" charset="0"/>
                <a:ea typeface="Calibri" panose="020F0502020204030204" pitchFamily="34" charset="0"/>
                <a:cs typeface="Calibri" panose="020F0502020204030204" pitchFamily="34" charset="0"/>
              </a:rPr>
              <a:t>Rolling conformity eases tax complexity</a:t>
            </a:r>
            <a:r>
              <a:rPr lang="en-US" sz="1100" dirty="0">
                <a:effectLst/>
                <a:latin typeface="Calibri" panose="020F0502020204030204" pitchFamily="34" charset="0"/>
                <a:ea typeface="Calibri" panose="020F0502020204030204" pitchFamily="34" charset="0"/>
                <a:cs typeface="Calibri" panose="020F050202020403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nSpc>
                <a:spcPct val="107000"/>
              </a:lnSpc>
              <a:spcBef>
                <a:spcPts val="0"/>
              </a:spcBef>
              <a:spcAft>
                <a:spcPts val="0"/>
              </a:spcAft>
              <a:buFont typeface="Courier New" panose="02070309020205020404" pitchFamily="49" charset="0"/>
              <a:buChar char="o"/>
            </a:pPr>
            <a:r>
              <a:rPr lang="en-US" sz="1100" dirty="0">
                <a:effectLst/>
                <a:latin typeface="Calibri" panose="020F0502020204030204" pitchFamily="34" charset="0"/>
                <a:ea typeface="Times New Roman" panose="02020603050405020304" pitchFamily="18" charset="0"/>
                <a:cs typeface="Calibri" panose="020F0502020204030204" pitchFamily="34" charset="0"/>
              </a:rPr>
              <a:t>For example, it would result in fewer modifications to federal adjusted gross income/federal taxable income on tax returns and reduce taxpayers’ confusion and tax prep costs.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nSpc>
                <a:spcPct val="107000"/>
              </a:lnSpc>
              <a:spcBef>
                <a:spcPts val="0"/>
              </a:spcBef>
              <a:spcAft>
                <a:spcPts val="0"/>
              </a:spcAft>
              <a:buFont typeface="Courier New" panose="02070309020205020404" pitchFamily="49" charset="0"/>
              <a:buChar char="o"/>
            </a:pPr>
            <a:r>
              <a:rPr lang="en-US" sz="1100" dirty="0">
                <a:effectLst/>
                <a:latin typeface="Calibri" panose="020F0502020204030204" pitchFamily="34" charset="0"/>
                <a:ea typeface="Times New Roman" panose="02020603050405020304" pitchFamily="18" charset="0"/>
                <a:cs typeface="Calibri" panose="020F0502020204030204" pitchFamily="34" charset="0"/>
              </a:rPr>
              <a:t>Rolling conformity streamlines administration for both tax departments and software vendors.</a:t>
            </a:r>
          </a:p>
          <a:p>
            <a:pPr marL="0" marR="0" lvl="0" indent="0">
              <a:lnSpc>
                <a:spcPct val="107000"/>
              </a:lnSpc>
              <a:spcBef>
                <a:spcPts val="0"/>
              </a:spcBef>
              <a:spcAft>
                <a:spcPts val="0"/>
              </a:spcAft>
              <a:buFont typeface="Courier New" panose="02070309020205020404" pitchFamily="49" charset="0"/>
              <a:buNone/>
            </a:pPr>
            <a:r>
              <a:rPr lang="en-US" sz="1800" b="1" dirty="0">
                <a:effectLst/>
                <a:latin typeface="Calibri" panose="020F0502020204030204" pitchFamily="34" charset="0"/>
                <a:ea typeface="Times New Roman" panose="02020603050405020304" pitchFamily="18" charset="0"/>
              </a:rPr>
              <a:t>Rolling conformity creates certainty</a:t>
            </a:r>
            <a:r>
              <a:rPr lang="en-US" sz="1800" dirty="0">
                <a:effectLst/>
                <a:latin typeface="Calibri" panose="020F0502020204030204" pitchFamily="34" charset="0"/>
                <a:ea typeface="Times New Roman" panose="02020603050405020304" pitchFamily="18" charset="0"/>
              </a:rPr>
              <a:t> and aids in tax planning.</a:t>
            </a:r>
          </a:p>
          <a:p>
            <a:pPr marL="0" marR="0" lvl="0" indent="0" algn="l" defTabSz="914400" rtl="0" eaLnBrk="1" fontAlgn="auto" latinLnBrk="0" hangingPunct="1">
              <a:lnSpc>
                <a:spcPct val="107000"/>
              </a:lnSpc>
              <a:spcBef>
                <a:spcPts val="0"/>
              </a:spcBef>
              <a:spcAft>
                <a:spcPts val="0"/>
              </a:spcAft>
              <a:buClrTx/>
              <a:buSzTx/>
              <a:buFont typeface="Courier New" panose="02070309020205020404" pitchFamily="49" charset="0"/>
              <a:buNone/>
              <a:tabLst/>
              <a:defRPr/>
            </a:pPr>
            <a:r>
              <a:rPr lang="en-US" sz="1800" b="1" dirty="0">
                <a:effectLst/>
                <a:latin typeface="Calibri" panose="020F0502020204030204" pitchFamily="34" charset="0"/>
                <a:ea typeface="Times New Roman" panose="02020603050405020304" pitchFamily="18" charset="0"/>
                <a:cs typeface="Calibri" panose="020F0502020204030204" pitchFamily="34" charset="0"/>
              </a:rPr>
              <a:t>Rolling conformity is familiar.</a:t>
            </a:r>
            <a:r>
              <a:rPr lang="en-US" sz="1800" dirty="0">
                <a:effectLst/>
                <a:latin typeface="Calibri" panose="020F0502020204030204" pitchFamily="34" charset="0"/>
                <a:ea typeface="Times New Roman" panose="02020603050405020304" pitchFamily="18" charset="0"/>
                <a:cs typeface="Calibri" panose="020F0502020204030204" pitchFamily="34" charset="0"/>
              </a:rPr>
              <a:t> Virginia conformed to federal tax law changes automatically </a:t>
            </a:r>
            <a:r>
              <a:rPr lang="en-US" sz="1800">
                <a:effectLst/>
                <a:latin typeface="Calibri" panose="020F0502020204030204" pitchFamily="34" charset="0"/>
                <a:ea typeface="Times New Roman" panose="02020603050405020304" pitchFamily="18" charset="0"/>
                <a:cs typeface="Calibri" panose="020F0502020204030204" pitchFamily="34" charset="0"/>
              </a:rPr>
              <a:t>from 1972–2002. </a:t>
            </a:r>
            <a:r>
              <a:rPr lang="en-US" sz="1800" dirty="0">
                <a:effectLst/>
                <a:latin typeface="Calibri" panose="020F0502020204030204" pitchFamily="34" charset="0"/>
                <a:ea typeface="Times New Roman" panose="02020603050405020304" pitchFamily="18" charset="0"/>
                <a:cs typeface="Calibri" panose="020F0502020204030204" pitchFamily="34" charset="0"/>
              </a:rPr>
              <a:t>We are asking to return to a modified version of that conformity</a:t>
            </a:r>
            <a:endParaRPr lang="en-US" dirty="0"/>
          </a:p>
        </p:txBody>
      </p:sp>
      <p:sp>
        <p:nvSpPr>
          <p:cNvPr id="4" name="Slide Number Placeholder 3"/>
          <p:cNvSpPr>
            <a:spLocks noGrp="1"/>
          </p:cNvSpPr>
          <p:nvPr>
            <p:ph type="sldNum" sz="quarter" idx="5"/>
          </p:nvPr>
        </p:nvSpPr>
        <p:spPr/>
        <p:txBody>
          <a:bodyPr/>
          <a:lstStyle/>
          <a:p>
            <a:fld id="{162EE539-97FA-4607-893B-23CF39D843C9}" type="slidenum">
              <a:rPr lang="en-US" smtClean="0"/>
              <a:t>14</a:t>
            </a:fld>
            <a:endParaRPr lang="en-US"/>
          </a:p>
        </p:txBody>
      </p:sp>
    </p:spTree>
    <p:extLst>
      <p:ext uri="{BB962C8B-B14F-4D97-AF65-F5344CB8AC3E}">
        <p14:creationId xmlns:p14="http://schemas.microsoft.com/office/powerpoint/2010/main" val="1331558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684549">
              <a:buFont typeface="LucidaGrande" charset="0"/>
              <a:buChar char="▸"/>
              <a:defRPr/>
            </a:pPr>
            <a:r>
              <a:rPr lang="en-US" sz="1200" dirty="0"/>
              <a:t>Prior to 1971, the Virginia Constitution did not allow provisions incorporated into Virginia law if they could be subsequently revised without approval of the General Assembly.</a:t>
            </a:r>
          </a:p>
          <a:p>
            <a:pPr defTabSz="684549">
              <a:buFont typeface="LucidaGrande" charset="0"/>
              <a:buChar char="▸"/>
              <a:defRPr/>
            </a:pPr>
            <a:r>
              <a:rPr lang="en-US" sz="1200" dirty="0"/>
              <a:t>The new constitution adopted in 1971 included a provision allowing incorporation of the IRC “as those laws may be or become effective.”</a:t>
            </a:r>
          </a:p>
          <a:p>
            <a:pPr defTabSz="684549">
              <a:buFont typeface="LucidaGrande" charset="0"/>
              <a:buChar char="▸"/>
              <a:defRPr/>
            </a:pPr>
            <a:r>
              <a:rPr lang="en-US" sz="1200" dirty="0"/>
              <a:t>The Job Creation and Worker Assistance Act of 2002 (JCWAA) substantially reduced Virginia taxable income of businesses by creating a new depreciation deduction and modifying the carryback period for net operating loss deductions.</a:t>
            </a:r>
          </a:p>
          <a:p>
            <a:pPr defTabSz="684549">
              <a:buFont typeface="LucidaGrande" charset="0"/>
              <a:buChar char="▸"/>
              <a:defRPr/>
            </a:pPr>
            <a:r>
              <a:rPr lang="en-US" sz="1200" dirty="0"/>
              <a:t>The 2002 Appropriation Act included a provision temporarily fixing the date of conformity to the IRC as of December 31, 2001.</a:t>
            </a:r>
          </a:p>
          <a:p>
            <a:pPr marL="0" marR="0" lvl="0" indent="0" algn="l" defTabSz="684549" rtl="0" eaLnBrk="1" fontAlgn="auto" latinLnBrk="0" hangingPunct="1">
              <a:lnSpc>
                <a:spcPct val="100000"/>
              </a:lnSpc>
              <a:spcBef>
                <a:spcPts val="0"/>
              </a:spcBef>
              <a:spcAft>
                <a:spcPts val="0"/>
              </a:spcAft>
              <a:buClrTx/>
              <a:buSzTx/>
              <a:buFont typeface="LucidaGrande" charset="0"/>
              <a:buChar char="▸"/>
              <a:tabLst/>
              <a:defRPr/>
            </a:pPr>
            <a:r>
              <a:rPr lang="en-US" sz="1200" dirty="0"/>
              <a:t>In 2003, the General Assembly adopted fixed date conformity by adopting the IRC as it existed on Dec. 31, 2002, and specifically excepting the depreciation/NOL provisions modified by JCWAA.</a:t>
            </a:r>
          </a:p>
          <a:p>
            <a:endParaRPr lang="en-US" dirty="0"/>
          </a:p>
        </p:txBody>
      </p:sp>
      <p:sp>
        <p:nvSpPr>
          <p:cNvPr id="4" name="Slide Number Placeholder 3"/>
          <p:cNvSpPr>
            <a:spLocks noGrp="1"/>
          </p:cNvSpPr>
          <p:nvPr>
            <p:ph type="sldNum" sz="quarter" idx="5"/>
          </p:nvPr>
        </p:nvSpPr>
        <p:spPr/>
        <p:txBody>
          <a:bodyPr/>
          <a:lstStyle/>
          <a:p>
            <a:fld id="{162EE539-97FA-4607-893B-23CF39D843C9}" type="slidenum">
              <a:rPr lang="en-US" smtClean="0"/>
              <a:t>5</a:t>
            </a:fld>
            <a:endParaRPr lang="en-US"/>
          </a:p>
        </p:txBody>
      </p:sp>
    </p:spTree>
    <p:extLst>
      <p:ext uri="{BB962C8B-B14F-4D97-AF65-F5344CB8AC3E}">
        <p14:creationId xmlns:p14="http://schemas.microsoft.com/office/powerpoint/2010/main" val="1164602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2EE539-97FA-4607-893B-23CF39D843C9}" type="slidenum">
              <a:rPr lang="en-US" smtClean="0"/>
              <a:t>6</a:t>
            </a:fld>
            <a:endParaRPr lang="en-US"/>
          </a:p>
        </p:txBody>
      </p:sp>
    </p:spTree>
    <p:extLst>
      <p:ext uri="{BB962C8B-B14F-4D97-AF65-F5344CB8AC3E}">
        <p14:creationId xmlns:p14="http://schemas.microsoft.com/office/powerpoint/2010/main" val="3024498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2EE539-97FA-4607-893B-23CF39D843C9}" type="slidenum">
              <a:rPr lang="en-US" smtClean="0"/>
              <a:t>7</a:t>
            </a:fld>
            <a:endParaRPr lang="en-US"/>
          </a:p>
        </p:txBody>
      </p:sp>
    </p:spTree>
    <p:extLst>
      <p:ext uri="{BB962C8B-B14F-4D97-AF65-F5344CB8AC3E}">
        <p14:creationId xmlns:p14="http://schemas.microsoft.com/office/powerpoint/2010/main" val="1428855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2EE539-97FA-4607-893B-23CF39D843C9}" type="slidenum">
              <a:rPr lang="en-US" smtClean="0"/>
              <a:t>8</a:t>
            </a:fld>
            <a:endParaRPr lang="en-US"/>
          </a:p>
        </p:txBody>
      </p:sp>
    </p:spTree>
    <p:extLst>
      <p:ext uri="{BB962C8B-B14F-4D97-AF65-F5344CB8AC3E}">
        <p14:creationId xmlns:p14="http://schemas.microsoft.com/office/powerpoint/2010/main" val="38871289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2EE539-97FA-4607-893B-23CF39D843C9}" type="slidenum">
              <a:rPr kumimoji="0" lang="en-US" sz="21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21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17058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2EE539-97FA-4607-893B-23CF39D843C9}" type="slidenum">
              <a:rPr lang="en-US" smtClean="0"/>
              <a:t>10</a:t>
            </a:fld>
            <a:endParaRPr lang="en-US"/>
          </a:p>
        </p:txBody>
      </p:sp>
    </p:spTree>
    <p:extLst>
      <p:ext uri="{BB962C8B-B14F-4D97-AF65-F5344CB8AC3E}">
        <p14:creationId xmlns:p14="http://schemas.microsoft.com/office/powerpoint/2010/main" val="5711778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Without emergency legislation, conformity cannot take effect immediately upon approval of the governor, meaning it wouldn’t take effect until July 1 following the session</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8E50241-B497-4B50-8792-A8B0AE28DA6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7388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2EE539-97FA-4607-893B-23CF39D843C9}" type="slidenum">
              <a:rPr lang="en-US" smtClean="0"/>
              <a:t>12</a:t>
            </a:fld>
            <a:endParaRPr lang="en-US"/>
          </a:p>
        </p:txBody>
      </p:sp>
    </p:spTree>
    <p:extLst>
      <p:ext uri="{BB962C8B-B14F-4D97-AF65-F5344CB8AC3E}">
        <p14:creationId xmlns:p14="http://schemas.microsoft.com/office/powerpoint/2010/main" val="3411323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A84AA-DB15-67B2-5B6C-06F50CB43893}"/>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D04C6FFB-F060-590A-BC7B-BB47600E6CD3}"/>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CE7DF00C-8C31-765A-9494-475B099B1FEE}"/>
              </a:ext>
            </a:extLst>
          </p:cNvPr>
          <p:cNvSpPr>
            <a:spLocks noGrp="1"/>
          </p:cNvSpPr>
          <p:nvPr>
            <p:ph type="dt" sz="half" idx="10"/>
          </p:nvPr>
        </p:nvSpPr>
        <p:spPr/>
        <p:txBody>
          <a:bodyPr/>
          <a:lstStyle/>
          <a:p>
            <a:fld id="{1B286BA7-1A37-4A8D-AF8D-A26CA7C4AD0B}" type="datetimeFigureOut">
              <a:rPr lang="en-US" smtClean="0"/>
              <a:t>10/20/2022</a:t>
            </a:fld>
            <a:endParaRPr lang="en-US"/>
          </a:p>
        </p:txBody>
      </p:sp>
      <p:sp>
        <p:nvSpPr>
          <p:cNvPr id="5" name="Footer Placeholder 4">
            <a:extLst>
              <a:ext uri="{FF2B5EF4-FFF2-40B4-BE49-F238E27FC236}">
                <a16:creationId xmlns:a16="http://schemas.microsoft.com/office/drawing/2014/main" id="{17A5555B-8D43-1939-C1D0-2933E35EA8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17C6AD-F4F8-4046-84E3-BADA1B7B9F92}"/>
              </a:ext>
            </a:extLst>
          </p:cNvPr>
          <p:cNvSpPr>
            <a:spLocks noGrp="1"/>
          </p:cNvSpPr>
          <p:nvPr>
            <p:ph type="sldNum" sz="quarter" idx="12"/>
          </p:nvPr>
        </p:nvSpPr>
        <p:spPr/>
        <p:txBody>
          <a:bodyPr/>
          <a:lstStyle/>
          <a:p>
            <a:fld id="{B32F7235-47E1-4E0E-8B3E-9B9FD57B1CFF}" type="slidenum">
              <a:rPr lang="en-US" smtClean="0"/>
              <a:t>‹#›</a:t>
            </a:fld>
            <a:endParaRPr lang="en-US"/>
          </a:p>
        </p:txBody>
      </p:sp>
    </p:spTree>
    <p:extLst>
      <p:ext uri="{BB962C8B-B14F-4D97-AF65-F5344CB8AC3E}">
        <p14:creationId xmlns:p14="http://schemas.microsoft.com/office/powerpoint/2010/main" val="2678082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B0AB9-ABEB-E173-FB27-49FA20CDC9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1D3E3BC-5213-F578-8D9D-6C6A04556B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35D1C0-B5B0-0B23-2F85-21D54BD46BF8}"/>
              </a:ext>
            </a:extLst>
          </p:cNvPr>
          <p:cNvSpPr>
            <a:spLocks noGrp="1"/>
          </p:cNvSpPr>
          <p:nvPr>
            <p:ph type="dt" sz="half" idx="10"/>
          </p:nvPr>
        </p:nvSpPr>
        <p:spPr/>
        <p:txBody>
          <a:bodyPr/>
          <a:lstStyle/>
          <a:p>
            <a:fld id="{C74638B7-0727-CF40-81FD-40D59F0DFE93}" type="datetimeFigureOut">
              <a:rPr lang="en-US" smtClean="0"/>
              <a:t>10/20/2022</a:t>
            </a:fld>
            <a:endParaRPr lang="en-US"/>
          </a:p>
        </p:txBody>
      </p:sp>
      <p:sp>
        <p:nvSpPr>
          <p:cNvPr id="5" name="Footer Placeholder 4">
            <a:extLst>
              <a:ext uri="{FF2B5EF4-FFF2-40B4-BE49-F238E27FC236}">
                <a16:creationId xmlns:a16="http://schemas.microsoft.com/office/drawing/2014/main" id="{3E973898-8F21-A6FE-115B-C4B4505B89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7DD61E-3269-8EEB-C477-6BEA3865C626}"/>
              </a:ext>
            </a:extLst>
          </p:cNvPr>
          <p:cNvSpPr>
            <a:spLocks noGrp="1"/>
          </p:cNvSpPr>
          <p:nvPr>
            <p:ph type="sldNum" sz="quarter" idx="12"/>
          </p:nvPr>
        </p:nvSpPr>
        <p:spPr/>
        <p:txBody>
          <a:bodyPr/>
          <a:lstStyle/>
          <a:p>
            <a:fld id="{4391C6BB-9444-0F4D-9B3F-A60A4EFAA33C}" type="slidenum">
              <a:rPr lang="en-US" smtClean="0"/>
              <a:t>‹#›</a:t>
            </a:fld>
            <a:endParaRPr lang="en-US"/>
          </a:p>
        </p:txBody>
      </p:sp>
    </p:spTree>
    <p:extLst>
      <p:ext uri="{BB962C8B-B14F-4D97-AF65-F5344CB8AC3E}">
        <p14:creationId xmlns:p14="http://schemas.microsoft.com/office/powerpoint/2010/main" val="620201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1A0DB26-AF0F-5A35-23F3-C18C4781164C}"/>
              </a:ext>
            </a:extLst>
          </p:cNvPr>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67C5C60-BDA7-CA33-C304-2ED456DC2989}"/>
              </a:ext>
            </a:extLst>
          </p:cNvPr>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59E195-CA9A-586E-08FC-3D64DAD18233}"/>
              </a:ext>
            </a:extLst>
          </p:cNvPr>
          <p:cNvSpPr>
            <a:spLocks noGrp="1"/>
          </p:cNvSpPr>
          <p:nvPr>
            <p:ph type="dt" sz="half" idx="10"/>
          </p:nvPr>
        </p:nvSpPr>
        <p:spPr/>
        <p:txBody>
          <a:bodyPr/>
          <a:lstStyle/>
          <a:p>
            <a:fld id="{C74638B7-0727-CF40-81FD-40D59F0DFE93}" type="datetimeFigureOut">
              <a:rPr lang="en-US" smtClean="0"/>
              <a:t>10/20/2022</a:t>
            </a:fld>
            <a:endParaRPr lang="en-US"/>
          </a:p>
        </p:txBody>
      </p:sp>
      <p:sp>
        <p:nvSpPr>
          <p:cNvPr id="5" name="Footer Placeholder 4">
            <a:extLst>
              <a:ext uri="{FF2B5EF4-FFF2-40B4-BE49-F238E27FC236}">
                <a16:creationId xmlns:a16="http://schemas.microsoft.com/office/drawing/2014/main" id="{D32D23B3-A7CA-9433-0F04-C06A190855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00B60D-67F7-DF0F-71A8-96228A15ACB0}"/>
              </a:ext>
            </a:extLst>
          </p:cNvPr>
          <p:cNvSpPr>
            <a:spLocks noGrp="1"/>
          </p:cNvSpPr>
          <p:nvPr>
            <p:ph type="sldNum" sz="quarter" idx="12"/>
          </p:nvPr>
        </p:nvSpPr>
        <p:spPr/>
        <p:txBody>
          <a:bodyPr/>
          <a:lstStyle/>
          <a:p>
            <a:fld id="{4391C6BB-9444-0F4D-9B3F-A60A4EFAA33C}" type="slidenum">
              <a:rPr lang="en-US" smtClean="0"/>
              <a:t>‹#›</a:t>
            </a:fld>
            <a:endParaRPr lang="en-US"/>
          </a:p>
        </p:txBody>
      </p:sp>
    </p:spTree>
    <p:extLst>
      <p:ext uri="{BB962C8B-B14F-4D97-AF65-F5344CB8AC3E}">
        <p14:creationId xmlns:p14="http://schemas.microsoft.com/office/powerpoint/2010/main" val="35646918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Title 1"/>
          <p:cNvSpPr>
            <a:spLocks noGrp="1"/>
          </p:cNvSpPr>
          <p:nvPr>
            <p:ph type="ctrTitle"/>
          </p:nvPr>
        </p:nvSpPr>
        <p:spPr>
          <a:xfrm>
            <a:off x="685800" y="1597819"/>
            <a:ext cx="7772400" cy="1102519"/>
          </a:xfrm>
        </p:spPr>
        <p:txBody>
          <a:bodyPr/>
          <a:lstStyle/>
          <a:p>
            <a:pPr algn="l"/>
            <a:r>
              <a:rPr lang="en-US">
                <a:latin typeface="Arial"/>
                <a:cs typeface="Arial"/>
              </a:rPr>
              <a:t>TITLE OF PRESENTATION GOES HERE</a:t>
            </a:r>
          </a:p>
        </p:txBody>
      </p:sp>
      <p:sp>
        <p:nvSpPr>
          <p:cNvPr id="8" name="Subtitle 2"/>
          <p:cNvSpPr>
            <a:spLocks noGrp="1"/>
          </p:cNvSpPr>
          <p:nvPr>
            <p:ph type="subTitle" idx="1"/>
          </p:nvPr>
        </p:nvSpPr>
        <p:spPr>
          <a:xfrm>
            <a:off x="795510" y="2914650"/>
            <a:ext cx="6976890" cy="1314450"/>
          </a:xfrm>
        </p:spPr>
        <p:txBody>
          <a:bodyPr>
            <a:normAutofit/>
          </a:bodyPr>
          <a:lstStyle>
            <a:lvl1pPr marL="0" indent="0">
              <a:buNone/>
              <a:defRPr/>
            </a:lvl1pPr>
          </a:lstStyle>
          <a:p>
            <a:pPr algn="l"/>
            <a:r>
              <a:rPr lang="en-US" sz="2800">
                <a:latin typeface="Arial"/>
                <a:cs typeface="Arial"/>
              </a:rPr>
              <a:t>Subhead of presentation can go here</a:t>
            </a:r>
          </a:p>
        </p:txBody>
      </p:sp>
    </p:spTree>
    <p:extLst>
      <p:ext uri="{BB962C8B-B14F-4D97-AF65-F5344CB8AC3E}">
        <p14:creationId xmlns:p14="http://schemas.microsoft.com/office/powerpoint/2010/main" val="557554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B4387-84CD-E2F6-CBA7-A376829BBF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04CBAA-F3EF-F933-B27E-BEC64EB7CC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16102B-BA4E-EBCC-A889-9A45C57CCA44}"/>
              </a:ext>
            </a:extLst>
          </p:cNvPr>
          <p:cNvSpPr>
            <a:spLocks noGrp="1"/>
          </p:cNvSpPr>
          <p:nvPr>
            <p:ph type="dt" sz="half" idx="10"/>
          </p:nvPr>
        </p:nvSpPr>
        <p:spPr/>
        <p:txBody>
          <a:bodyPr/>
          <a:lstStyle/>
          <a:p>
            <a:fld id="{1B286BA7-1A37-4A8D-AF8D-A26CA7C4AD0B}" type="datetimeFigureOut">
              <a:rPr lang="en-US" smtClean="0"/>
              <a:t>10/20/2022</a:t>
            </a:fld>
            <a:endParaRPr lang="en-US"/>
          </a:p>
        </p:txBody>
      </p:sp>
      <p:sp>
        <p:nvSpPr>
          <p:cNvPr id="5" name="Footer Placeholder 4">
            <a:extLst>
              <a:ext uri="{FF2B5EF4-FFF2-40B4-BE49-F238E27FC236}">
                <a16:creationId xmlns:a16="http://schemas.microsoft.com/office/drawing/2014/main" id="{F0E089C7-2B19-CAB5-A7AB-586E0B6170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D73433-773E-18C4-AF90-2CCC2FC499DC}"/>
              </a:ext>
            </a:extLst>
          </p:cNvPr>
          <p:cNvSpPr>
            <a:spLocks noGrp="1"/>
          </p:cNvSpPr>
          <p:nvPr>
            <p:ph type="sldNum" sz="quarter" idx="12"/>
          </p:nvPr>
        </p:nvSpPr>
        <p:spPr/>
        <p:txBody>
          <a:bodyPr/>
          <a:lstStyle/>
          <a:p>
            <a:fld id="{B32F7235-47E1-4E0E-8B3E-9B9FD57B1CFF}" type="slidenum">
              <a:rPr lang="en-US" smtClean="0"/>
              <a:t>‹#›</a:t>
            </a:fld>
            <a:endParaRPr lang="en-US"/>
          </a:p>
        </p:txBody>
      </p:sp>
    </p:spTree>
    <p:extLst>
      <p:ext uri="{BB962C8B-B14F-4D97-AF65-F5344CB8AC3E}">
        <p14:creationId xmlns:p14="http://schemas.microsoft.com/office/powerpoint/2010/main" val="3042863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D6403-4983-6387-A94D-F1AA7F7ECB59}"/>
              </a:ext>
            </a:extLst>
          </p:cNvPr>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C32FFCF1-C1C6-69AD-4579-6CDD424A5F9C}"/>
              </a:ext>
            </a:extLst>
          </p:cNvPr>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A2BAF3D-96E1-4807-0F53-1E3908396602}"/>
              </a:ext>
            </a:extLst>
          </p:cNvPr>
          <p:cNvSpPr>
            <a:spLocks noGrp="1"/>
          </p:cNvSpPr>
          <p:nvPr>
            <p:ph type="dt" sz="half" idx="10"/>
          </p:nvPr>
        </p:nvSpPr>
        <p:spPr/>
        <p:txBody>
          <a:bodyPr/>
          <a:lstStyle/>
          <a:p>
            <a:fld id="{1B286BA7-1A37-4A8D-AF8D-A26CA7C4AD0B}" type="datetimeFigureOut">
              <a:rPr lang="en-US" smtClean="0"/>
              <a:t>10/20/2022</a:t>
            </a:fld>
            <a:endParaRPr lang="en-US"/>
          </a:p>
        </p:txBody>
      </p:sp>
      <p:sp>
        <p:nvSpPr>
          <p:cNvPr id="5" name="Footer Placeholder 4">
            <a:extLst>
              <a:ext uri="{FF2B5EF4-FFF2-40B4-BE49-F238E27FC236}">
                <a16:creationId xmlns:a16="http://schemas.microsoft.com/office/drawing/2014/main" id="{17632ADB-36FE-3B37-32C5-D85199D148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A0236E-C938-3C4C-B246-F98E83BB5C7B}"/>
              </a:ext>
            </a:extLst>
          </p:cNvPr>
          <p:cNvSpPr>
            <a:spLocks noGrp="1"/>
          </p:cNvSpPr>
          <p:nvPr>
            <p:ph type="sldNum" sz="quarter" idx="12"/>
          </p:nvPr>
        </p:nvSpPr>
        <p:spPr/>
        <p:txBody>
          <a:bodyPr/>
          <a:lstStyle/>
          <a:p>
            <a:fld id="{B32F7235-47E1-4E0E-8B3E-9B9FD57B1CFF}" type="slidenum">
              <a:rPr lang="en-US" smtClean="0"/>
              <a:t>‹#›</a:t>
            </a:fld>
            <a:endParaRPr lang="en-US"/>
          </a:p>
        </p:txBody>
      </p:sp>
    </p:spTree>
    <p:extLst>
      <p:ext uri="{BB962C8B-B14F-4D97-AF65-F5344CB8AC3E}">
        <p14:creationId xmlns:p14="http://schemas.microsoft.com/office/powerpoint/2010/main" val="60967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BBF04-DFF7-3FB2-2791-7D428E166E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833308-C023-86A6-1D9E-7D823A573098}"/>
              </a:ext>
            </a:extLst>
          </p:cNvPr>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7107522-3810-0F34-22A8-F64ABD28FFEA}"/>
              </a:ext>
            </a:extLst>
          </p:cNvPr>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60FA5B8-5289-CB04-55A4-D1F1B01AB1C7}"/>
              </a:ext>
            </a:extLst>
          </p:cNvPr>
          <p:cNvSpPr>
            <a:spLocks noGrp="1"/>
          </p:cNvSpPr>
          <p:nvPr>
            <p:ph type="dt" sz="half" idx="10"/>
          </p:nvPr>
        </p:nvSpPr>
        <p:spPr/>
        <p:txBody>
          <a:bodyPr/>
          <a:lstStyle/>
          <a:p>
            <a:fld id="{C74638B7-0727-CF40-81FD-40D59F0DFE93}" type="datetimeFigureOut">
              <a:rPr lang="en-US" smtClean="0"/>
              <a:t>10/20/2022</a:t>
            </a:fld>
            <a:endParaRPr lang="en-US"/>
          </a:p>
        </p:txBody>
      </p:sp>
      <p:sp>
        <p:nvSpPr>
          <p:cNvPr id="6" name="Footer Placeholder 5">
            <a:extLst>
              <a:ext uri="{FF2B5EF4-FFF2-40B4-BE49-F238E27FC236}">
                <a16:creationId xmlns:a16="http://schemas.microsoft.com/office/drawing/2014/main" id="{200C0C7C-7495-22FC-2C62-25130DFB43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90833E-A0E6-7418-3346-49F8969A9B69}"/>
              </a:ext>
            </a:extLst>
          </p:cNvPr>
          <p:cNvSpPr>
            <a:spLocks noGrp="1"/>
          </p:cNvSpPr>
          <p:nvPr>
            <p:ph type="sldNum" sz="quarter" idx="12"/>
          </p:nvPr>
        </p:nvSpPr>
        <p:spPr/>
        <p:txBody>
          <a:bodyPr/>
          <a:lstStyle/>
          <a:p>
            <a:fld id="{4391C6BB-9444-0F4D-9B3F-A60A4EFAA33C}" type="slidenum">
              <a:rPr lang="en-US" smtClean="0"/>
              <a:t>‹#›</a:t>
            </a:fld>
            <a:endParaRPr lang="en-US"/>
          </a:p>
        </p:txBody>
      </p:sp>
    </p:spTree>
    <p:extLst>
      <p:ext uri="{BB962C8B-B14F-4D97-AF65-F5344CB8AC3E}">
        <p14:creationId xmlns:p14="http://schemas.microsoft.com/office/powerpoint/2010/main" val="2920108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0896E-3E65-C7FD-0C08-0E87121D3063}"/>
              </a:ext>
            </a:extLst>
          </p:cNvPr>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a:extLst>
              <a:ext uri="{FF2B5EF4-FFF2-40B4-BE49-F238E27FC236}">
                <a16:creationId xmlns:a16="http://schemas.microsoft.com/office/drawing/2014/main" id="{0E7B0F95-A911-1BBF-2575-44C5D3FA279D}"/>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AC3A3EF7-6B60-EF32-1445-BB5338598426}"/>
              </a:ext>
            </a:extLst>
          </p:cNvPr>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80F02B9-FDB2-EA62-A593-A25B3F520C37}"/>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D7035364-A732-46FE-ABF6-3AAB54ED395C}"/>
              </a:ext>
            </a:extLst>
          </p:cNvPr>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B4164BB-8120-13F0-3739-B4122E57A9A0}"/>
              </a:ext>
            </a:extLst>
          </p:cNvPr>
          <p:cNvSpPr>
            <a:spLocks noGrp="1"/>
          </p:cNvSpPr>
          <p:nvPr>
            <p:ph type="dt" sz="half" idx="10"/>
          </p:nvPr>
        </p:nvSpPr>
        <p:spPr/>
        <p:txBody>
          <a:bodyPr/>
          <a:lstStyle/>
          <a:p>
            <a:fld id="{C74638B7-0727-CF40-81FD-40D59F0DFE93}" type="datetimeFigureOut">
              <a:rPr lang="en-US" smtClean="0"/>
              <a:t>10/20/2022</a:t>
            </a:fld>
            <a:endParaRPr lang="en-US"/>
          </a:p>
        </p:txBody>
      </p:sp>
      <p:sp>
        <p:nvSpPr>
          <p:cNvPr id="8" name="Footer Placeholder 7">
            <a:extLst>
              <a:ext uri="{FF2B5EF4-FFF2-40B4-BE49-F238E27FC236}">
                <a16:creationId xmlns:a16="http://schemas.microsoft.com/office/drawing/2014/main" id="{0D5623E4-C318-BB79-050A-7E8236E4B94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B87D195-E93B-1665-CF16-49CD8A61F69A}"/>
              </a:ext>
            </a:extLst>
          </p:cNvPr>
          <p:cNvSpPr>
            <a:spLocks noGrp="1"/>
          </p:cNvSpPr>
          <p:nvPr>
            <p:ph type="sldNum" sz="quarter" idx="12"/>
          </p:nvPr>
        </p:nvSpPr>
        <p:spPr/>
        <p:txBody>
          <a:bodyPr/>
          <a:lstStyle/>
          <a:p>
            <a:fld id="{4391C6BB-9444-0F4D-9B3F-A60A4EFAA33C}" type="slidenum">
              <a:rPr lang="en-US" smtClean="0"/>
              <a:t>‹#›</a:t>
            </a:fld>
            <a:endParaRPr lang="en-US"/>
          </a:p>
        </p:txBody>
      </p:sp>
    </p:spTree>
    <p:extLst>
      <p:ext uri="{BB962C8B-B14F-4D97-AF65-F5344CB8AC3E}">
        <p14:creationId xmlns:p14="http://schemas.microsoft.com/office/powerpoint/2010/main" val="3544165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DCAE4-B019-11C6-6B60-C4921557368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8DD3E2B-A209-D7CD-C208-0303A533EFD5}"/>
              </a:ext>
            </a:extLst>
          </p:cNvPr>
          <p:cNvSpPr>
            <a:spLocks noGrp="1"/>
          </p:cNvSpPr>
          <p:nvPr>
            <p:ph type="dt" sz="half" idx="10"/>
          </p:nvPr>
        </p:nvSpPr>
        <p:spPr/>
        <p:txBody>
          <a:bodyPr/>
          <a:lstStyle/>
          <a:p>
            <a:fld id="{C74638B7-0727-CF40-81FD-40D59F0DFE93}" type="datetimeFigureOut">
              <a:rPr lang="en-US" smtClean="0"/>
              <a:t>10/20/2022</a:t>
            </a:fld>
            <a:endParaRPr lang="en-US"/>
          </a:p>
        </p:txBody>
      </p:sp>
      <p:sp>
        <p:nvSpPr>
          <p:cNvPr id="4" name="Footer Placeholder 3">
            <a:extLst>
              <a:ext uri="{FF2B5EF4-FFF2-40B4-BE49-F238E27FC236}">
                <a16:creationId xmlns:a16="http://schemas.microsoft.com/office/drawing/2014/main" id="{9E4D11C6-FFE2-DE5B-495A-DB9D3DEC59C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1934AB3-666F-EA1F-D0C2-A833C01671D0}"/>
              </a:ext>
            </a:extLst>
          </p:cNvPr>
          <p:cNvSpPr>
            <a:spLocks noGrp="1"/>
          </p:cNvSpPr>
          <p:nvPr>
            <p:ph type="sldNum" sz="quarter" idx="12"/>
          </p:nvPr>
        </p:nvSpPr>
        <p:spPr/>
        <p:txBody>
          <a:bodyPr/>
          <a:lstStyle/>
          <a:p>
            <a:fld id="{4391C6BB-9444-0F4D-9B3F-A60A4EFAA33C}" type="slidenum">
              <a:rPr lang="en-US" smtClean="0"/>
              <a:t>‹#›</a:t>
            </a:fld>
            <a:endParaRPr lang="en-US"/>
          </a:p>
        </p:txBody>
      </p:sp>
    </p:spTree>
    <p:extLst>
      <p:ext uri="{BB962C8B-B14F-4D97-AF65-F5344CB8AC3E}">
        <p14:creationId xmlns:p14="http://schemas.microsoft.com/office/powerpoint/2010/main" val="4294197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A8C31C-42FB-968D-BD53-339A3DC4AFF5}"/>
              </a:ext>
            </a:extLst>
          </p:cNvPr>
          <p:cNvSpPr>
            <a:spLocks noGrp="1"/>
          </p:cNvSpPr>
          <p:nvPr>
            <p:ph type="dt" sz="half" idx="10"/>
          </p:nvPr>
        </p:nvSpPr>
        <p:spPr/>
        <p:txBody>
          <a:bodyPr/>
          <a:lstStyle/>
          <a:p>
            <a:fld id="{C74638B7-0727-CF40-81FD-40D59F0DFE93}" type="datetimeFigureOut">
              <a:rPr lang="en-US" smtClean="0"/>
              <a:t>10/20/2022</a:t>
            </a:fld>
            <a:endParaRPr lang="en-US"/>
          </a:p>
        </p:txBody>
      </p:sp>
      <p:sp>
        <p:nvSpPr>
          <p:cNvPr id="3" name="Footer Placeholder 2">
            <a:extLst>
              <a:ext uri="{FF2B5EF4-FFF2-40B4-BE49-F238E27FC236}">
                <a16:creationId xmlns:a16="http://schemas.microsoft.com/office/drawing/2014/main" id="{C3EE5FF6-0570-CA26-BFF5-45E2504CCE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A4F2CD6-BC8B-A8A4-3C4B-261A415AEAE0}"/>
              </a:ext>
            </a:extLst>
          </p:cNvPr>
          <p:cNvSpPr>
            <a:spLocks noGrp="1"/>
          </p:cNvSpPr>
          <p:nvPr>
            <p:ph type="sldNum" sz="quarter" idx="12"/>
          </p:nvPr>
        </p:nvSpPr>
        <p:spPr/>
        <p:txBody>
          <a:bodyPr/>
          <a:lstStyle/>
          <a:p>
            <a:fld id="{4391C6BB-9444-0F4D-9B3F-A60A4EFAA33C}" type="slidenum">
              <a:rPr lang="en-US" smtClean="0"/>
              <a:t>‹#›</a:t>
            </a:fld>
            <a:endParaRPr lang="en-US"/>
          </a:p>
        </p:txBody>
      </p:sp>
    </p:spTree>
    <p:extLst>
      <p:ext uri="{BB962C8B-B14F-4D97-AF65-F5344CB8AC3E}">
        <p14:creationId xmlns:p14="http://schemas.microsoft.com/office/powerpoint/2010/main" val="3360094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C83A0-4EAB-20E6-0003-5D16C9C403E2}"/>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DCCE60DF-20CA-5624-E2AD-1457580C5463}"/>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01DBB17-FF4E-C386-513C-4A1FB07B71FD}"/>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C896CC8F-FE38-B36E-710B-3EBD4D34B662}"/>
              </a:ext>
            </a:extLst>
          </p:cNvPr>
          <p:cNvSpPr>
            <a:spLocks noGrp="1"/>
          </p:cNvSpPr>
          <p:nvPr>
            <p:ph type="dt" sz="half" idx="10"/>
          </p:nvPr>
        </p:nvSpPr>
        <p:spPr/>
        <p:txBody>
          <a:bodyPr/>
          <a:lstStyle/>
          <a:p>
            <a:fld id="{C74638B7-0727-CF40-81FD-40D59F0DFE93}" type="datetimeFigureOut">
              <a:rPr lang="en-US" smtClean="0"/>
              <a:t>10/20/2022</a:t>
            </a:fld>
            <a:endParaRPr lang="en-US"/>
          </a:p>
        </p:txBody>
      </p:sp>
      <p:sp>
        <p:nvSpPr>
          <p:cNvPr id="6" name="Footer Placeholder 5">
            <a:extLst>
              <a:ext uri="{FF2B5EF4-FFF2-40B4-BE49-F238E27FC236}">
                <a16:creationId xmlns:a16="http://schemas.microsoft.com/office/drawing/2014/main" id="{33E24DAF-87FE-CC4D-2EBE-ED44EC039E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2287B5-F3C8-1DBB-EC38-79F1FD960396}"/>
              </a:ext>
            </a:extLst>
          </p:cNvPr>
          <p:cNvSpPr>
            <a:spLocks noGrp="1"/>
          </p:cNvSpPr>
          <p:nvPr>
            <p:ph type="sldNum" sz="quarter" idx="12"/>
          </p:nvPr>
        </p:nvSpPr>
        <p:spPr/>
        <p:txBody>
          <a:bodyPr/>
          <a:lstStyle/>
          <a:p>
            <a:fld id="{4391C6BB-9444-0F4D-9B3F-A60A4EFAA33C}" type="slidenum">
              <a:rPr lang="en-US" smtClean="0"/>
              <a:t>‹#›</a:t>
            </a:fld>
            <a:endParaRPr lang="en-US"/>
          </a:p>
        </p:txBody>
      </p:sp>
    </p:spTree>
    <p:extLst>
      <p:ext uri="{BB962C8B-B14F-4D97-AF65-F5344CB8AC3E}">
        <p14:creationId xmlns:p14="http://schemas.microsoft.com/office/powerpoint/2010/main" val="1853947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156ED-0862-1755-A0B8-18E9C59CD13A}"/>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C8C266D8-AD14-F266-AB40-59564EA6ACA0}"/>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792C0B46-891D-4E38-FCE1-1C181ADB30B7}"/>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C63488C5-929B-0242-A341-3E1E814A5AB5}"/>
              </a:ext>
            </a:extLst>
          </p:cNvPr>
          <p:cNvSpPr>
            <a:spLocks noGrp="1"/>
          </p:cNvSpPr>
          <p:nvPr>
            <p:ph type="dt" sz="half" idx="10"/>
          </p:nvPr>
        </p:nvSpPr>
        <p:spPr/>
        <p:txBody>
          <a:bodyPr/>
          <a:lstStyle/>
          <a:p>
            <a:fld id="{C74638B7-0727-CF40-81FD-40D59F0DFE93}" type="datetimeFigureOut">
              <a:rPr lang="en-US" smtClean="0"/>
              <a:t>10/20/2022</a:t>
            </a:fld>
            <a:endParaRPr lang="en-US"/>
          </a:p>
        </p:txBody>
      </p:sp>
      <p:sp>
        <p:nvSpPr>
          <p:cNvPr id="6" name="Footer Placeholder 5">
            <a:extLst>
              <a:ext uri="{FF2B5EF4-FFF2-40B4-BE49-F238E27FC236}">
                <a16:creationId xmlns:a16="http://schemas.microsoft.com/office/drawing/2014/main" id="{93AD9962-86F9-CCEE-AF0D-CB9485793D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0A4952-F8DA-0D77-F82D-A39865767D77}"/>
              </a:ext>
            </a:extLst>
          </p:cNvPr>
          <p:cNvSpPr>
            <a:spLocks noGrp="1"/>
          </p:cNvSpPr>
          <p:nvPr>
            <p:ph type="sldNum" sz="quarter" idx="12"/>
          </p:nvPr>
        </p:nvSpPr>
        <p:spPr/>
        <p:txBody>
          <a:bodyPr/>
          <a:lstStyle/>
          <a:p>
            <a:fld id="{4391C6BB-9444-0F4D-9B3F-A60A4EFAA33C}" type="slidenum">
              <a:rPr lang="en-US" smtClean="0"/>
              <a:t>‹#›</a:t>
            </a:fld>
            <a:endParaRPr lang="en-US"/>
          </a:p>
        </p:txBody>
      </p:sp>
    </p:spTree>
    <p:extLst>
      <p:ext uri="{BB962C8B-B14F-4D97-AF65-F5344CB8AC3E}">
        <p14:creationId xmlns:p14="http://schemas.microsoft.com/office/powerpoint/2010/main" val="2033142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A4B0E0-27BA-8A9E-9433-9E861059DD61}"/>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E537BAC-15E3-FA9F-521C-E2B0697BF2AA}"/>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A3FFF9-13FB-0C36-928C-7E6A57C32A78}"/>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B286BA7-1A37-4A8D-AF8D-A26CA7C4AD0B}" type="datetimeFigureOut">
              <a:rPr lang="en-US" smtClean="0"/>
              <a:t>10/20/2022</a:t>
            </a:fld>
            <a:endParaRPr lang="en-US"/>
          </a:p>
        </p:txBody>
      </p:sp>
      <p:sp>
        <p:nvSpPr>
          <p:cNvPr id="5" name="Footer Placeholder 4">
            <a:extLst>
              <a:ext uri="{FF2B5EF4-FFF2-40B4-BE49-F238E27FC236}">
                <a16:creationId xmlns:a16="http://schemas.microsoft.com/office/drawing/2014/main" id="{389D3450-752A-3929-90B9-78D7CA8D3768}"/>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AAC715D-3933-707B-7AE9-9EA01B85F057}"/>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B32F7235-47E1-4E0E-8B3E-9B9FD57B1CFF}" type="slidenum">
              <a:rPr lang="en-US" smtClean="0"/>
              <a:t>‹#›</a:t>
            </a:fld>
            <a:endParaRPr lang="en-US"/>
          </a:p>
        </p:txBody>
      </p:sp>
    </p:spTree>
    <p:extLst>
      <p:ext uri="{BB962C8B-B14F-4D97-AF65-F5344CB8AC3E}">
        <p14:creationId xmlns:p14="http://schemas.microsoft.com/office/powerpoint/2010/main" val="3006513104"/>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73"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1F591-333A-FED8-695C-C3DE8C8823BB}"/>
              </a:ext>
            </a:extLst>
          </p:cNvPr>
          <p:cNvSpPr>
            <a:spLocks noGrp="1"/>
          </p:cNvSpPr>
          <p:nvPr>
            <p:ph type="ctrTitle"/>
          </p:nvPr>
        </p:nvSpPr>
        <p:spPr/>
        <p:txBody>
          <a:bodyPr/>
          <a:lstStyle/>
          <a:p>
            <a:r>
              <a:rPr lang="en-US" b="1" dirty="0">
                <a:latin typeface="Arial" panose="020B0604020202020204" pitchFamily="34" charset="0"/>
                <a:cs typeface="Arial" panose="020B0604020202020204" pitchFamily="34" charset="0"/>
              </a:rPr>
              <a:t>Virginia Income Tax Conformity Overview</a:t>
            </a:r>
          </a:p>
        </p:txBody>
      </p:sp>
      <p:sp>
        <p:nvSpPr>
          <p:cNvPr id="3" name="Subtitle 2">
            <a:extLst>
              <a:ext uri="{FF2B5EF4-FFF2-40B4-BE49-F238E27FC236}">
                <a16:creationId xmlns:a16="http://schemas.microsoft.com/office/drawing/2014/main" id="{C3C9D856-C085-697D-D117-2F851EA2EEBA}"/>
              </a:ext>
            </a:extLst>
          </p:cNvPr>
          <p:cNvSpPr>
            <a:spLocks noGrp="1"/>
          </p:cNvSpPr>
          <p:nvPr>
            <p:ph type="subTitle" idx="1"/>
          </p:nvPr>
        </p:nvSpPr>
        <p:spPr>
          <a:xfrm>
            <a:off x="1143000" y="3285514"/>
            <a:ext cx="6858000" cy="1241822"/>
          </a:xfrm>
        </p:spPr>
        <p:txBody>
          <a:bodyPr>
            <a:normAutofit/>
          </a:bodyPr>
          <a:lstStyle/>
          <a:p>
            <a:r>
              <a:rPr lang="en-US" sz="2400" dirty="0">
                <a:latin typeface="Arial" panose="020B0604020202020204" pitchFamily="34" charset="0"/>
                <a:cs typeface="Arial" panose="020B0604020202020204" pitchFamily="34" charset="0"/>
              </a:rPr>
              <a:t>Rolling conformity is a better option for Virginia.</a:t>
            </a:r>
          </a:p>
        </p:txBody>
      </p:sp>
      <p:cxnSp>
        <p:nvCxnSpPr>
          <p:cNvPr id="5" name="Straight Connector 4">
            <a:extLst>
              <a:ext uri="{FF2B5EF4-FFF2-40B4-BE49-F238E27FC236}">
                <a16:creationId xmlns:a16="http://schemas.microsoft.com/office/drawing/2014/main" id="{EAE2B2C8-D1A7-2B43-10B0-7522B6C5DD4F}"/>
              </a:ext>
            </a:extLst>
          </p:cNvPr>
          <p:cNvCxnSpPr/>
          <p:nvPr/>
        </p:nvCxnSpPr>
        <p:spPr>
          <a:xfrm>
            <a:off x="1016213" y="2873829"/>
            <a:ext cx="6984787"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4107690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0F4C2-FFA8-4D12-AF91-E86E2AD9FC83}"/>
              </a:ext>
            </a:extLst>
          </p:cNvPr>
          <p:cNvSpPr>
            <a:spLocks noGrp="1"/>
          </p:cNvSpPr>
          <p:nvPr>
            <p:ph type="title"/>
          </p:nvPr>
        </p:nvSpPr>
        <p:spPr>
          <a:xfrm>
            <a:off x="836676" y="411480"/>
            <a:ext cx="7626096" cy="884682"/>
          </a:xfrm>
        </p:spPr>
        <p:txBody>
          <a:bodyPr>
            <a:normAutofit/>
          </a:bodyPr>
          <a:lstStyle/>
          <a:p>
            <a:r>
              <a:rPr lang="en-US" sz="2800" b="1" dirty="0">
                <a:latin typeface="Arial" panose="020B0604020202020204" pitchFamily="34" charset="0"/>
                <a:cs typeface="Arial" panose="020B0604020202020204" pitchFamily="34" charset="0"/>
              </a:rPr>
              <a:t>Without </a:t>
            </a:r>
            <a:r>
              <a:rPr lang="en-US" sz="2800" b="1" i="1" dirty="0">
                <a:latin typeface="Arial" panose="020B0604020202020204" pitchFamily="34" charset="0"/>
                <a:cs typeface="Arial" panose="020B0604020202020204" pitchFamily="34" charset="0"/>
              </a:rPr>
              <a:t>timely</a:t>
            </a:r>
            <a:r>
              <a:rPr lang="en-US" sz="2800" b="1" dirty="0">
                <a:latin typeface="Arial" panose="020B0604020202020204" pitchFamily="34" charset="0"/>
                <a:cs typeface="Arial" panose="020B0604020202020204" pitchFamily="34" charset="0"/>
              </a:rPr>
              <a:t> passage of tax conformity:</a:t>
            </a:r>
          </a:p>
        </p:txBody>
      </p:sp>
      <p:sp>
        <p:nvSpPr>
          <p:cNvPr id="3" name="Content Placeholder 2">
            <a:extLst>
              <a:ext uri="{FF2B5EF4-FFF2-40B4-BE49-F238E27FC236}">
                <a16:creationId xmlns:a16="http://schemas.microsoft.com/office/drawing/2014/main" id="{3966E22F-551E-4B84-AD47-96B9BAB8DD6B}"/>
              </a:ext>
            </a:extLst>
          </p:cNvPr>
          <p:cNvSpPr>
            <a:spLocks noGrp="1"/>
          </p:cNvSpPr>
          <p:nvPr>
            <p:ph idx="1"/>
          </p:nvPr>
        </p:nvSpPr>
        <p:spPr>
          <a:xfrm>
            <a:off x="898148" y="1354311"/>
            <a:ext cx="7626096" cy="2771265"/>
          </a:xfrm>
        </p:spPr>
        <p:txBody>
          <a:bodyPr vert="horz" lIns="91440" tIns="45720" rIns="91440" bIns="45720" rtlCol="0">
            <a:noAutofit/>
          </a:bodyPr>
          <a:lstStyle/>
          <a:p>
            <a:r>
              <a:rPr lang="en-US" sz="2400" dirty="0">
                <a:latin typeface="Arial" panose="020B0604020202020204" pitchFamily="34" charset="0"/>
                <a:cs typeface="Arial" panose="020B0604020202020204" pitchFamily="34" charset="0"/>
              </a:rPr>
              <a:t>Taxpayers and preparers face significant delays in the ability to file returns.</a:t>
            </a:r>
          </a:p>
          <a:p>
            <a:r>
              <a:rPr lang="en-US" sz="2400" dirty="0">
                <a:latin typeface="Arial" panose="020B0604020202020204" pitchFamily="34" charset="0"/>
                <a:cs typeface="Arial" panose="020B0604020202020204" pitchFamily="34" charset="0"/>
              </a:rPr>
              <a:t>The Virginia Department of Taxation and software companies must make significant software and administrative changes.</a:t>
            </a:r>
          </a:p>
          <a:p>
            <a:r>
              <a:rPr lang="en-US" sz="2400" dirty="0">
                <a:latin typeface="Arial" panose="020B0604020202020204" pitchFamily="34" charset="0"/>
                <a:cs typeface="Arial" panose="020B0604020202020204" pitchFamily="34" charset="0"/>
              </a:rPr>
              <a:t>It’s difficult for the Virginia government to time and predict its fiscal revenue.</a:t>
            </a:r>
          </a:p>
        </p:txBody>
      </p:sp>
    </p:spTree>
    <p:extLst>
      <p:ext uri="{BB962C8B-B14F-4D97-AF65-F5344CB8AC3E}">
        <p14:creationId xmlns:p14="http://schemas.microsoft.com/office/powerpoint/2010/main" val="296648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p:nvPr>
        </p:nvSpPr>
        <p:spPr>
          <a:xfrm>
            <a:off x="482601" y="1565622"/>
            <a:ext cx="2971546" cy="1753881"/>
          </a:xfrm>
        </p:spPr>
        <p:txBody>
          <a:bodyPr vert="horz" lIns="91440" tIns="45720" rIns="91440" bIns="45720" rtlCol="0" anchor="t">
            <a:normAutofit/>
          </a:bodyPr>
          <a:lstStyle/>
          <a:p>
            <a:pPr defTabSz="914400">
              <a:lnSpc>
                <a:spcPct val="90000"/>
              </a:lnSpc>
            </a:pPr>
            <a:r>
              <a:rPr lang="en-US" sz="3200" b="1" kern="1200" dirty="0">
                <a:solidFill>
                  <a:schemeClr val="tx1"/>
                </a:solidFill>
                <a:latin typeface="Arial" panose="020B0604020202020204" pitchFamily="34" charset="0"/>
                <a:cs typeface="Arial" panose="020B0604020202020204" pitchFamily="34" charset="0"/>
              </a:rPr>
              <a:t>Challenges of fixed-date conformity</a:t>
            </a:r>
          </a:p>
        </p:txBody>
      </p:sp>
      <p:sp>
        <p:nvSpPr>
          <p:cNvPr id="11" name="TextBox 10">
            <a:extLst>
              <a:ext uri="{FF2B5EF4-FFF2-40B4-BE49-F238E27FC236}">
                <a16:creationId xmlns:a16="http://schemas.microsoft.com/office/drawing/2014/main" id="{1F9B9F19-F333-49FD-A86B-775BC7795799}"/>
              </a:ext>
            </a:extLst>
          </p:cNvPr>
          <p:cNvSpPr txBox="1"/>
          <p:nvPr/>
        </p:nvSpPr>
        <p:spPr>
          <a:xfrm>
            <a:off x="3802515" y="1273627"/>
            <a:ext cx="4858884" cy="3387271"/>
          </a:xfrm>
          <a:prstGeom prst="rect">
            <a:avLst/>
          </a:prstGeom>
        </p:spPr>
        <p:txBody>
          <a:bodyPr rot="0" spcFirstLastPara="0" vertOverflow="overflow" horzOverflow="overflow" vert="horz" lIns="91440" tIns="45720" rIns="91440" bIns="45720" numCol="1" spcCol="0" rtlCol="0" fromWordArt="0" anchorCtr="0" forceAA="0" compatLnSpc="1">
            <a:prstTxWarp prst="textNoShape">
              <a:avLst/>
            </a:prstTxWarp>
            <a:normAutofit fontScale="85000" lnSpcReduction="10000"/>
          </a:bodyPr>
          <a:lstStyle/>
          <a:p>
            <a:pPr marL="285274" indent="-228600" defTabSz="914400">
              <a:lnSpc>
                <a:spcPct val="90000"/>
              </a:lnSpc>
              <a:spcAft>
                <a:spcPts val="450"/>
              </a:spcAft>
              <a:buFont typeface="Arial" panose="020B0604020202020204" pitchFamily="34" charset="0"/>
              <a:buChar char="•"/>
              <a:defRPr/>
            </a:pPr>
            <a:r>
              <a:rPr lang="en-US" sz="2000" dirty="0">
                <a:latin typeface="Arial" panose="020B0604020202020204" pitchFamily="34" charset="0"/>
                <a:cs typeface="Arial" panose="020B0604020202020204" pitchFamily="34" charset="0"/>
              </a:rPr>
              <a:t>Static, fixed-date conformity requires retroactive </a:t>
            </a:r>
            <a:r>
              <a:rPr lang="en-US" sz="2000" u="sng" dirty="0">
                <a:latin typeface="Arial" panose="020B0604020202020204" pitchFamily="34" charset="0"/>
                <a:cs typeface="Arial" panose="020B0604020202020204" pitchFamily="34" charset="0"/>
              </a:rPr>
              <a:t>emergency</a:t>
            </a:r>
            <a:r>
              <a:rPr lang="en-US" sz="2000" dirty="0">
                <a:latin typeface="Arial" panose="020B0604020202020204" pitchFamily="34" charset="0"/>
                <a:cs typeface="Arial" panose="020B0604020202020204" pitchFamily="34" charset="0"/>
              </a:rPr>
              <a:t> legislation every year, creating uncertainty for Virginia taxpayers and preparers. This emergency legislation also requires 80% approval by the General Assembly.</a:t>
            </a:r>
          </a:p>
          <a:p>
            <a:pPr marL="285274" indent="-228600" defTabSz="914400">
              <a:lnSpc>
                <a:spcPct val="90000"/>
              </a:lnSpc>
              <a:spcAft>
                <a:spcPts val="450"/>
              </a:spcAft>
              <a:buFont typeface="Arial" panose="020B0604020202020204" pitchFamily="34" charset="0"/>
              <a:buChar char="•"/>
              <a:defRPr/>
            </a:pPr>
            <a:r>
              <a:rPr lang="en-US" sz="2000" dirty="0">
                <a:latin typeface="Arial" panose="020B0604020202020204" pitchFamily="34" charset="0"/>
                <a:cs typeface="Arial" panose="020B0604020202020204" pitchFamily="34" charset="0"/>
              </a:rPr>
              <a:t>Without emergency legislation, conformity cannot take effect immediately upon approval of the governor, meaning it wouldn’t take effect until July 1 following the session.</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pPr marL="285274" indent="-228600" defTabSz="914400">
              <a:lnSpc>
                <a:spcPct val="90000"/>
              </a:lnSpc>
              <a:spcAft>
                <a:spcPts val="450"/>
              </a:spcAft>
              <a:buFont typeface="Arial" panose="020B0604020202020204" pitchFamily="34" charset="0"/>
              <a:buChar char="•"/>
              <a:defRPr/>
            </a:pPr>
            <a:r>
              <a:rPr lang="en-US" sz="2000" dirty="0">
                <a:latin typeface="Arial" panose="020B0604020202020204" pitchFamily="34" charset="0"/>
                <a:cs typeface="Arial" panose="020B0604020202020204" pitchFamily="34" charset="0"/>
              </a:rPr>
              <a:t>Virginia's short legislative session coincides with the beginning of tax season, leading to anxiety and delay. </a:t>
            </a:r>
          </a:p>
        </p:txBody>
      </p:sp>
      <p:cxnSp>
        <p:nvCxnSpPr>
          <p:cNvPr id="3" name="Straight Connector 2">
            <a:extLst>
              <a:ext uri="{FF2B5EF4-FFF2-40B4-BE49-F238E27FC236}">
                <a16:creationId xmlns:a16="http://schemas.microsoft.com/office/drawing/2014/main" id="{1DF40B11-5362-A0A0-858E-7DEF04AB6F88}"/>
              </a:ext>
            </a:extLst>
          </p:cNvPr>
          <p:cNvCxnSpPr/>
          <p:nvPr/>
        </p:nvCxnSpPr>
        <p:spPr>
          <a:xfrm flipH="1">
            <a:off x="3557708" y="1068081"/>
            <a:ext cx="53788" cy="3265714"/>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045908203"/>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25074-A02C-6FD9-339E-D6B3A1EE2A34}"/>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Benefits of rolling conformity</a:t>
            </a:r>
          </a:p>
        </p:txBody>
      </p:sp>
      <p:sp>
        <p:nvSpPr>
          <p:cNvPr id="3" name="Content Placeholder 2">
            <a:extLst>
              <a:ext uri="{FF2B5EF4-FFF2-40B4-BE49-F238E27FC236}">
                <a16:creationId xmlns:a16="http://schemas.microsoft.com/office/drawing/2014/main" id="{4E3F5322-9102-C037-4537-FA714CB6F569}"/>
              </a:ext>
            </a:extLst>
          </p:cNvPr>
          <p:cNvSpPr>
            <a:spLocks noGrp="1"/>
          </p:cNvSpPr>
          <p:nvPr>
            <p:ph idx="1"/>
          </p:nvPr>
        </p:nvSpPr>
        <p:spPr/>
        <p:txBody>
          <a:bodyPr>
            <a:normAutofit/>
          </a:bodyPr>
          <a:lstStyle/>
          <a:p>
            <a:pPr marL="0" indent="0">
              <a:buNone/>
            </a:pPr>
            <a:r>
              <a:rPr lang="en-US" dirty="0">
                <a:latin typeface="Arial" panose="020B0604020202020204" pitchFamily="34" charset="0"/>
                <a:cs typeface="Arial" panose="020B0604020202020204" pitchFamily="34" charset="0"/>
              </a:rPr>
              <a:t>Does:</a:t>
            </a:r>
          </a:p>
          <a:p>
            <a:pPr lvl="1"/>
            <a:r>
              <a:rPr lang="en-US" dirty="0">
                <a:latin typeface="Arial" panose="020B0604020202020204" pitchFamily="34" charset="0"/>
                <a:cs typeface="Arial" panose="020B0604020202020204" pitchFamily="34" charset="0"/>
              </a:rPr>
              <a:t>Provide certainty about how the amount of tax is determined.</a:t>
            </a:r>
          </a:p>
          <a:p>
            <a:pPr lvl="1"/>
            <a:r>
              <a:rPr lang="en-US" dirty="0">
                <a:latin typeface="Arial" panose="020B0604020202020204" pitchFamily="34" charset="0"/>
                <a:cs typeface="Arial" panose="020B0604020202020204" pitchFamily="34" charset="0"/>
              </a:rPr>
              <a:t>Aid in tax planning and reduce costs associated with it.</a:t>
            </a:r>
          </a:p>
          <a:p>
            <a:pPr lvl="1"/>
            <a:r>
              <a:rPr lang="en-US" dirty="0">
                <a:latin typeface="Arial" panose="020B0604020202020204" pitchFamily="34" charset="0"/>
                <a:cs typeface="Arial" panose="020B0604020202020204" pitchFamily="34" charset="0"/>
              </a:rPr>
              <a:t>Reduce or remove the burden on the legislature to enact emergency legislation every session.</a:t>
            </a:r>
          </a:p>
          <a:p>
            <a:pPr lvl="1"/>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Does not:</a:t>
            </a:r>
          </a:p>
          <a:p>
            <a:pPr lvl="1"/>
            <a:r>
              <a:rPr lang="en-US" dirty="0">
                <a:latin typeface="Arial" panose="020B0604020202020204" pitchFamily="34" charset="0"/>
                <a:cs typeface="Arial" panose="020B0604020202020204" pitchFamily="34" charset="0"/>
              </a:rPr>
              <a:t>Prohibit the legislature from enacting legislation to decouple from federal law.</a:t>
            </a:r>
          </a:p>
          <a:p>
            <a:pPr lvl="1"/>
            <a:r>
              <a:rPr lang="en-US" dirty="0">
                <a:latin typeface="Arial" panose="020B0604020202020204" pitchFamily="34" charset="0"/>
                <a:cs typeface="Arial" panose="020B0604020202020204" pitchFamily="34" charset="0"/>
              </a:rPr>
              <a:t>Require any action by the legislature if no changes are made federally.</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67806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58F8F-6397-C785-B90C-773A28617AB4}"/>
              </a:ext>
            </a:extLst>
          </p:cNvPr>
          <p:cNvSpPr>
            <a:spLocks noGrp="1"/>
          </p:cNvSpPr>
          <p:nvPr>
            <p:ph type="title"/>
          </p:nvPr>
        </p:nvSpPr>
        <p:spPr>
          <a:xfrm>
            <a:off x="628650" y="888564"/>
            <a:ext cx="7886700" cy="994172"/>
          </a:xfrm>
        </p:spPr>
        <p:txBody>
          <a:bodyPr>
            <a:normAutofit fontScale="90000"/>
          </a:bodyPr>
          <a:lstStyle/>
          <a:p>
            <a:r>
              <a:rPr lang="en-US" b="1" dirty="0">
                <a:latin typeface="Arial" panose="020B0604020202020204" pitchFamily="34" charset="0"/>
                <a:cs typeface="Arial" panose="020B0604020202020204" pitchFamily="34" charset="0"/>
              </a:rPr>
              <a:t>The VSCPA’s rolling tax conformity proposal</a:t>
            </a:r>
          </a:p>
        </p:txBody>
      </p:sp>
      <p:sp>
        <p:nvSpPr>
          <p:cNvPr id="3" name="Content Placeholder 2">
            <a:extLst>
              <a:ext uri="{FF2B5EF4-FFF2-40B4-BE49-F238E27FC236}">
                <a16:creationId xmlns:a16="http://schemas.microsoft.com/office/drawing/2014/main" id="{876279BC-82A2-9E8F-802C-F28C4AAF6250}"/>
              </a:ext>
            </a:extLst>
          </p:cNvPr>
          <p:cNvSpPr>
            <a:spLocks noGrp="1"/>
          </p:cNvSpPr>
          <p:nvPr>
            <p:ph idx="1"/>
          </p:nvPr>
        </p:nvSpPr>
        <p:spPr>
          <a:xfrm>
            <a:off x="628650" y="1983939"/>
            <a:ext cx="7886700" cy="3263504"/>
          </a:xfrm>
        </p:spPr>
        <p:txBody>
          <a:bodyPr>
            <a:normAutofit/>
          </a:bodyPr>
          <a:lstStyle/>
          <a:p>
            <a:r>
              <a:rPr lang="en-US" dirty="0">
                <a:latin typeface="Arial" panose="020B0604020202020204" pitchFamily="34" charset="0"/>
                <a:cs typeface="Arial" panose="020B0604020202020204" pitchFamily="34" charset="0"/>
              </a:rPr>
              <a:t>Beginning Jan. 1, 2023(4), automatically conforms Virginia to changes to Internal Revenue Code (IRC) unless the General Assembly determines specific provisions need to be </a:t>
            </a:r>
            <a:r>
              <a:rPr lang="en-US" dirty="0" err="1">
                <a:latin typeface="Arial" panose="020B0604020202020204" pitchFamily="34" charset="0"/>
                <a:cs typeface="Arial" panose="020B0604020202020204" pitchFamily="34" charset="0"/>
              </a:rPr>
              <a:t>deconformed</a:t>
            </a:r>
            <a:r>
              <a:rPr lang="en-US" dirty="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Requires Virginia Secretary of Finance to report on fiscal impact of IRC amendments at the start of each regular General Assembly session.</a:t>
            </a:r>
          </a:p>
        </p:txBody>
      </p:sp>
    </p:spTree>
    <p:extLst>
      <p:ext uri="{BB962C8B-B14F-4D97-AF65-F5344CB8AC3E}">
        <p14:creationId xmlns:p14="http://schemas.microsoft.com/office/powerpoint/2010/main" val="188831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07FD3-15C1-26B6-F7B6-DC0B7FE91F07}"/>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In short, rolling conformity…</a:t>
            </a:r>
          </a:p>
        </p:txBody>
      </p:sp>
      <p:sp>
        <p:nvSpPr>
          <p:cNvPr id="3" name="Content Placeholder 2">
            <a:extLst>
              <a:ext uri="{FF2B5EF4-FFF2-40B4-BE49-F238E27FC236}">
                <a16:creationId xmlns:a16="http://schemas.microsoft.com/office/drawing/2014/main" id="{432A4A95-64C4-2981-B788-2CC6B53F2628}"/>
              </a:ext>
            </a:extLst>
          </p:cNvPr>
          <p:cNvSpPr>
            <a:spLocks noGrp="1"/>
          </p:cNvSpPr>
          <p:nvPr>
            <p:ph idx="1"/>
          </p:nvPr>
        </p:nvSpPr>
        <p:spPr/>
        <p:txBody>
          <a:bodyPr>
            <a:normAutofit/>
          </a:bodyPr>
          <a:lstStyle/>
          <a:p>
            <a:r>
              <a:rPr lang="en-US" sz="2800" dirty="0">
                <a:latin typeface="Arial" panose="020B0604020202020204" pitchFamily="34" charset="0"/>
                <a:cs typeface="Arial" panose="020B0604020202020204" pitchFamily="34" charset="0"/>
              </a:rPr>
              <a:t>Is convenient.</a:t>
            </a:r>
          </a:p>
          <a:p>
            <a:r>
              <a:rPr lang="en-US" sz="2800" dirty="0">
                <a:latin typeface="Arial" panose="020B0604020202020204" pitchFamily="34" charset="0"/>
                <a:cs typeface="Arial" panose="020B0604020202020204" pitchFamily="34" charset="0"/>
              </a:rPr>
              <a:t>Eases complexity.</a:t>
            </a:r>
          </a:p>
          <a:p>
            <a:r>
              <a:rPr lang="en-US" sz="2800" dirty="0">
                <a:latin typeface="Arial" panose="020B0604020202020204" pitchFamily="34" charset="0"/>
                <a:cs typeface="Arial" panose="020B0604020202020204" pitchFamily="34" charset="0"/>
              </a:rPr>
              <a:t>Is certain.</a:t>
            </a:r>
          </a:p>
          <a:p>
            <a:r>
              <a:rPr lang="en-US" sz="2800" dirty="0">
                <a:latin typeface="Arial" panose="020B0604020202020204" pitchFamily="34" charset="0"/>
                <a:cs typeface="Arial" panose="020B0604020202020204" pitchFamily="34" charset="0"/>
              </a:rPr>
              <a:t>Is familiar.</a:t>
            </a:r>
          </a:p>
        </p:txBody>
      </p:sp>
    </p:spTree>
    <p:extLst>
      <p:ext uri="{BB962C8B-B14F-4D97-AF65-F5344CB8AC3E}">
        <p14:creationId xmlns:p14="http://schemas.microsoft.com/office/powerpoint/2010/main" val="1105299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700E0-8DD5-6659-4417-D3763513959A}"/>
              </a:ext>
            </a:extLst>
          </p:cNvPr>
          <p:cNvSpPr>
            <a:spLocks noGrp="1"/>
          </p:cNvSpPr>
          <p:nvPr>
            <p:ph type="title"/>
          </p:nvPr>
        </p:nvSpPr>
        <p:spPr/>
        <p:txBody>
          <a:bodyPr>
            <a:normAutofit fontScale="90000"/>
          </a:bodyPr>
          <a:lstStyle/>
          <a:p>
            <a:br>
              <a:rPr lang="en-US" dirty="0"/>
            </a:br>
            <a:endParaRPr lang="en-US" dirty="0"/>
          </a:p>
        </p:txBody>
      </p:sp>
      <p:sp>
        <p:nvSpPr>
          <p:cNvPr id="3" name="Content Placeholder 2">
            <a:extLst>
              <a:ext uri="{FF2B5EF4-FFF2-40B4-BE49-F238E27FC236}">
                <a16:creationId xmlns:a16="http://schemas.microsoft.com/office/drawing/2014/main" id="{CC2E9E61-672D-0F0B-1ED8-9A0B38BF0B53}"/>
              </a:ext>
            </a:extLst>
          </p:cNvPr>
          <p:cNvSpPr>
            <a:spLocks noGrp="1"/>
          </p:cNvSpPr>
          <p:nvPr>
            <p:ph idx="1"/>
          </p:nvPr>
        </p:nvSpPr>
        <p:spPr>
          <a:xfrm>
            <a:off x="2462012" y="1606152"/>
            <a:ext cx="4219975" cy="3263504"/>
          </a:xfrm>
        </p:spPr>
        <p:txBody>
          <a:bodyPr>
            <a:normAutofit/>
          </a:bodyPr>
          <a:lstStyle/>
          <a:p>
            <a:pPr marL="0" indent="0">
              <a:buNone/>
            </a:pPr>
            <a:r>
              <a:rPr lang="en-US" sz="6000" dirty="0">
                <a:latin typeface="Arial" panose="020B0604020202020204" pitchFamily="34" charset="0"/>
                <a:cs typeface="Arial" panose="020B0604020202020204" pitchFamily="34" charset="0"/>
              </a:rPr>
              <a:t>Questions?</a:t>
            </a:r>
          </a:p>
        </p:txBody>
      </p:sp>
    </p:spTree>
    <p:extLst>
      <p:ext uri="{BB962C8B-B14F-4D97-AF65-F5344CB8AC3E}">
        <p14:creationId xmlns:p14="http://schemas.microsoft.com/office/powerpoint/2010/main" val="2690537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C7F9F-4446-421B-B155-146DE792F50D}"/>
              </a:ext>
            </a:extLst>
          </p:cNvPr>
          <p:cNvSpPr>
            <a:spLocks noGrp="1"/>
          </p:cNvSpPr>
          <p:nvPr>
            <p:ph type="title"/>
          </p:nvPr>
        </p:nvSpPr>
        <p:spPr>
          <a:xfrm>
            <a:off x="199786" y="865179"/>
            <a:ext cx="2925668" cy="3345872"/>
          </a:xfrm>
        </p:spPr>
        <p:txBody>
          <a:bodyPr>
            <a:normAutofit/>
          </a:bodyPr>
          <a:lstStyle/>
          <a:p>
            <a:r>
              <a:rPr lang="en-US" sz="3600" b="1" dirty="0">
                <a:latin typeface="Arial" panose="020B0604020202020204" pitchFamily="34" charset="0"/>
                <a:cs typeface="Arial" panose="020B0604020202020204" pitchFamily="34" charset="0"/>
              </a:rPr>
              <a:t>What is tax conformity in Virginia?</a:t>
            </a:r>
          </a:p>
        </p:txBody>
      </p:sp>
      <p:sp>
        <p:nvSpPr>
          <p:cNvPr id="4" name="Content Placeholder 3">
            <a:extLst>
              <a:ext uri="{FF2B5EF4-FFF2-40B4-BE49-F238E27FC236}">
                <a16:creationId xmlns:a16="http://schemas.microsoft.com/office/drawing/2014/main" id="{C7C76835-E65E-49E1-9585-C229F0C89B8C}"/>
              </a:ext>
            </a:extLst>
          </p:cNvPr>
          <p:cNvSpPr>
            <a:spLocks noGrp="1"/>
          </p:cNvSpPr>
          <p:nvPr>
            <p:ph idx="1"/>
          </p:nvPr>
        </p:nvSpPr>
        <p:spPr>
          <a:xfrm>
            <a:off x="3322954" y="658661"/>
            <a:ext cx="5179868" cy="4189214"/>
          </a:xfrm>
        </p:spPr>
        <p:txBody>
          <a:bodyPr vert="horz" lIns="91440" tIns="45720" rIns="91440" bIns="45720" rtlCol="0" anchor="ctr">
            <a:normAutofit/>
          </a:bodyPr>
          <a:lstStyle/>
          <a:p>
            <a:pPr>
              <a:lnSpc>
                <a:spcPct val="90000"/>
              </a:lnSpc>
            </a:pPr>
            <a:r>
              <a:rPr lang="en-US" sz="2400" dirty="0">
                <a:latin typeface="Arial" panose="020B0604020202020204" pitchFamily="34" charset="0"/>
                <a:cs typeface="Arial" panose="020B0604020202020204" pitchFamily="34" charset="0"/>
              </a:rPr>
              <a:t>The adoption of federal </a:t>
            </a:r>
            <a:r>
              <a:rPr lang="en-US" sz="2400" b="1" dirty="0">
                <a:latin typeface="Arial" panose="020B0604020202020204" pitchFamily="34" charset="0"/>
                <a:cs typeface="Arial" panose="020B0604020202020204" pitchFamily="34" charset="0"/>
              </a:rPr>
              <a:t>definitions </a:t>
            </a:r>
            <a:r>
              <a:rPr lang="en-US" sz="2400" dirty="0">
                <a:latin typeface="Arial" panose="020B0604020202020204" pitchFamily="34" charset="0"/>
                <a:cs typeface="Arial" panose="020B0604020202020204" pitchFamily="34" charset="0"/>
              </a:rPr>
              <a:t>of income.</a:t>
            </a:r>
          </a:p>
          <a:p>
            <a:pPr lvl="1">
              <a:lnSpc>
                <a:spcPct val="90000"/>
              </a:lnSpc>
            </a:pPr>
            <a:r>
              <a:rPr lang="en-US" sz="2400" dirty="0">
                <a:latin typeface="Arial" panose="020B0604020202020204" pitchFamily="34" charset="0"/>
                <a:cs typeface="Arial" panose="020B0604020202020204" pitchFamily="34" charset="0"/>
              </a:rPr>
              <a:t>Individuals: Federal Adjusted Gross Income (FAGI)</a:t>
            </a:r>
          </a:p>
          <a:p>
            <a:pPr lvl="1">
              <a:lnSpc>
                <a:spcPct val="90000"/>
              </a:lnSpc>
            </a:pPr>
            <a:r>
              <a:rPr lang="en-US" sz="2400" dirty="0">
                <a:latin typeface="Arial" panose="020B0604020202020204" pitchFamily="34" charset="0"/>
                <a:cs typeface="Arial" panose="020B0604020202020204" pitchFamily="34" charset="0"/>
              </a:rPr>
              <a:t>Businesses: Federal Taxable Income (FTI)</a:t>
            </a:r>
            <a:br>
              <a:rPr lang="en-US" sz="2400" dirty="0">
                <a:latin typeface="Arial" panose="020B060402020202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a:p>
            <a:pPr>
              <a:lnSpc>
                <a:spcPct val="90000"/>
              </a:lnSpc>
            </a:pPr>
            <a:r>
              <a:rPr lang="en-US" sz="2400" dirty="0">
                <a:latin typeface="Arial" panose="020B0604020202020204" pitchFamily="34" charset="0"/>
                <a:cs typeface="Arial" panose="020B0604020202020204" pitchFamily="34" charset="0"/>
              </a:rPr>
              <a:t>Virginia adopts these definitions annually, with certain exceptions.</a:t>
            </a:r>
          </a:p>
          <a:p>
            <a:pPr>
              <a:lnSpc>
                <a:spcPct val="90000"/>
              </a:lnSpc>
            </a:pPr>
            <a:endParaRPr lang="en-US" sz="1700" dirty="0">
              <a:cs typeface="Arial"/>
            </a:endParaRPr>
          </a:p>
        </p:txBody>
      </p:sp>
      <p:cxnSp>
        <p:nvCxnSpPr>
          <p:cNvPr id="5" name="Straight Connector 4">
            <a:extLst>
              <a:ext uri="{FF2B5EF4-FFF2-40B4-BE49-F238E27FC236}">
                <a16:creationId xmlns:a16="http://schemas.microsoft.com/office/drawing/2014/main" id="{FE4E4CA6-99A0-A709-B875-07BCFE0E783C}"/>
              </a:ext>
            </a:extLst>
          </p:cNvPr>
          <p:cNvCxnSpPr/>
          <p:nvPr/>
        </p:nvCxnSpPr>
        <p:spPr>
          <a:xfrm>
            <a:off x="3242662" y="952820"/>
            <a:ext cx="0" cy="3473183"/>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619483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A42E9D-5D89-915B-254E-475A340A3C9A}"/>
              </a:ext>
            </a:extLst>
          </p:cNvPr>
          <p:cNvSpPr>
            <a:spLocks noGrp="1"/>
          </p:cNvSpPr>
          <p:nvPr>
            <p:ph idx="1"/>
          </p:nvPr>
        </p:nvSpPr>
        <p:spPr>
          <a:xfrm>
            <a:off x="912960" y="1119247"/>
            <a:ext cx="7886700" cy="3263504"/>
          </a:xfrm>
        </p:spPr>
        <p:txBody>
          <a:bodyPr>
            <a:normAutofit/>
          </a:bodyPr>
          <a:lstStyle/>
          <a:p>
            <a:pPr marL="0" indent="0">
              <a:buNone/>
            </a:pPr>
            <a:r>
              <a:rPr lang="en-US" sz="4000" dirty="0">
                <a:latin typeface="Arial" panose="020B0604020202020204" pitchFamily="34" charset="0"/>
                <a:cs typeface="Arial" panose="020B0604020202020204" pitchFamily="34" charset="0"/>
              </a:rPr>
              <a:t>Tax conformity does </a:t>
            </a:r>
            <a:r>
              <a:rPr lang="en-US" sz="4000" i="1" dirty="0">
                <a:latin typeface="Arial" panose="020B0604020202020204" pitchFamily="34" charset="0"/>
                <a:cs typeface="Arial" panose="020B0604020202020204" pitchFamily="34" charset="0"/>
              </a:rPr>
              <a:t>not</a:t>
            </a:r>
            <a:r>
              <a:rPr lang="en-US" sz="4000" dirty="0">
                <a:latin typeface="Arial" panose="020B0604020202020204" pitchFamily="34" charset="0"/>
                <a:cs typeface="Arial" panose="020B0604020202020204" pitchFamily="34" charset="0"/>
              </a:rPr>
              <a:t> mean Virginia will follow federal exemption amounts, deduction amounts, rates, or credits. Virginia sets its own.</a:t>
            </a:r>
          </a:p>
        </p:txBody>
      </p:sp>
    </p:spTree>
    <p:extLst>
      <p:ext uri="{BB962C8B-B14F-4D97-AF65-F5344CB8AC3E}">
        <p14:creationId xmlns:p14="http://schemas.microsoft.com/office/powerpoint/2010/main" val="3463130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59074-390C-0B5A-E0DA-2791D4213810}"/>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Types of conformity</a:t>
            </a:r>
          </a:p>
        </p:txBody>
      </p:sp>
      <p:sp>
        <p:nvSpPr>
          <p:cNvPr id="3" name="Content Placeholder 2">
            <a:extLst>
              <a:ext uri="{FF2B5EF4-FFF2-40B4-BE49-F238E27FC236}">
                <a16:creationId xmlns:a16="http://schemas.microsoft.com/office/drawing/2014/main" id="{EF502364-4146-A16D-2670-E3D5FFEE43DA}"/>
              </a:ext>
            </a:extLst>
          </p:cNvPr>
          <p:cNvSpPr>
            <a:spLocks noGrp="1"/>
          </p:cNvSpPr>
          <p:nvPr>
            <p:ph idx="1"/>
          </p:nvPr>
        </p:nvSpPr>
        <p:spPr/>
        <p:txBody>
          <a:bodyPr>
            <a:normAutofit lnSpcReduction="10000"/>
          </a:bodyPr>
          <a:lstStyle/>
          <a:p>
            <a:r>
              <a:rPr lang="en-US" b="1" dirty="0">
                <a:latin typeface="Arial" panose="020B0604020202020204" pitchFamily="34" charset="0"/>
                <a:cs typeface="Arial" panose="020B0604020202020204" pitchFamily="34" charset="0"/>
              </a:rPr>
              <a:t>Rolling conformity: </a:t>
            </a:r>
            <a:r>
              <a:rPr lang="en-US" dirty="0">
                <a:latin typeface="Arial" panose="020B0604020202020204" pitchFamily="34" charset="0"/>
                <a:cs typeface="Arial" panose="020B0604020202020204" pitchFamily="34" charset="0"/>
              </a:rPr>
              <a:t>Unless the state specifically elects to decouple from a provision, implementation of federal income tax changes is adopted automatically as they are enacted. (19 states + D.C.) </a:t>
            </a:r>
          </a:p>
          <a:p>
            <a:r>
              <a:rPr lang="en-US" b="1" dirty="0">
                <a:latin typeface="Arial" panose="020B0604020202020204" pitchFamily="34" charset="0"/>
                <a:cs typeface="Arial" panose="020B0604020202020204" pitchFamily="34" charset="0"/>
              </a:rPr>
              <a:t>Static/fixed-date conformity:</a:t>
            </a:r>
            <a:r>
              <a:rPr lang="en-US" dirty="0">
                <a:latin typeface="Arial" panose="020B0604020202020204" pitchFamily="34" charset="0"/>
                <a:cs typeface="Arial" panose="020B0604020202020204" pitchFamily="34" charset="0"/>
              </a:rPr>
              <a:t> Conformity with federal law is adopted as of a specific date. Virginia is among the states that uses static conformity for both individuals and corporation. (22 states) </a:t>
            </a:r>
          </a:p>
          <a:p>
            <a:r>
              <a:rPr lang="en-US" b="1" dirty="0">
                <a:latin typeface="Arial" panose="020B0604020202020204" pitchFamily="34" charset="0"/>
                <a:cs typeface="Arial" panose="020B0604020202020204" pitchFamily="34" charset="0"/>
              </a:rPr>
              <a:t>Selective conformity:</a:t>
            </a:r>
            <a:r>
              <a:rPr lang="en-US" dirty="0">
                <a:latin typeface="Arial" panose="020B0604020202020204" pitchFamily="34" charset="0"/>
                <a:cs typeface="Arial" panose="020B0604020202020204" pitchFamily="34" charset="0"/>
              </a:rPr>
              <a:t> States selectively incorporate certain federal income tax provisions and/or definitions, mainly by referencing them in their own code. (4 states) </a:t>
            </a:r>
          </a:p>
          <a:p>
            <a:endParaRPr lang="en-US" dirty="0"/>
          </a:p>
          <a:p>
            <a:endParaRPr lang="en-US" dirty="0"/>
          </a:p>
        </p:txBody>
      </p:sp>
    </p:spTree>
    <p:extLst>
      <p:ext uri="{BB962C8B-B14F-4D97-AF65-F5344CB8AC3E}">
        <p14:creationId xmlns:p14="http://schemas.microsoft.com/office/powerpoint/2010/main" val="1027936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959A8-3931-895C-3FD4-7A7E4B0650A2}"/>
              </a:ext>
            </a:extLst>
          </p:cNvPr>
          <p:cNvSpPr>
            <a:spLocks noGrp="1"/>
          </p:cNvSpPr>
          <p:nvPr>
            <p:ph type="title"/>
          </p:nvPr>
        </p:nvSpPr>
        <p:spPr/>
        <p:txBody>
          <a:bodyPr/>
          <a:lstStyle/>
          <a:p>
            <a:r>
              <a:rPr lang="en-US" sz="3600" b="1" dirty="0">
                <a:solidFill>
                  <a:schemeClr val="tx1"/>
                </a:solidFill>
              </a:rPr>
              <a:t>History of conformity in Virginia</a:t>
            </a:r>
            <a:r>
              <a:rPr lang="en-US" sz="3600" b="1" dirty="0">
                <a:solidFill>
                  <a:schemeClr val="tx1"/>
                </a:solidFill>
                <a:ea typeface="Calibri"/>
                <a:cs typeface="Calibri"/>
                <a:sym typeface="Calibri"/>
              </a:rPr>
              <a:t> </a:t>
            </a:r>
            <a:endParaRPr lang="en-US" dirty="0"/>
          </a:p>
        </p:txBody>
      </p:sp>
      <p:sp>
        <p:nvSpPr>
          <p:cNvPr id="3" name="Content Placeholder 2">
            <a:extLst>
              <a:ext uri="{FF2B5EF4-FFF2-40B4-BE49-F238E27FC236}">
                <a16:creationId xmlns:a16="http://schemas.microsoft.com/office/drawing/2014/main" id="{F281D6E8-0DF5-82FA-1ECC-BEE5AC2D0DA3}"/>
              </a:ext>
            </a:extLst>
          </p:cNvPr>
          <p:cNvSpPr>
            <a:spLocks noGrp="1"/>
          </p:cNvSpPr>
          <p:nvPr>
            <p:ph idx="1"/>
          </p:nvPr>
        </p:nvSpPr>
        <p:spPr/>
        <p:txBody>
          <a:bodyPr/>
          <a:lstStyle/>
          <a:p>
            <a:r>
              <a:rPr lang="en-US" sz="2400" dirty="0">
                <a:latin typeface="Arial" panose="020B0604020202020204" pitchFamily="34" charset="0"/>
                <a:cs typeface="Arial" panose="020B0604020202020204" pitchFamily="34" charset="0"/>
              </a:rPr>
              <a:t>From 1972 until 2002, Virginia automatically conformed to any Congressional changes in the definitions of income. Therefore, Virginia was a rolling conformity state during that period.</a:t>
            </a:r>
          </a:p>
          <a:p>
            <a:r>
              <a:rPr lang="en-US" sz="2400" dirty="0">
                <a:latin typeface="Arial" panose="020B0604020202020204" pitchFamily="34" charset="0"/>
                <a:cs typeface="Arial" panose="020B0604020202020204" pitchFamily="34" charset="0"/>
              </a:rPr>
              <a:t>Since 2003, Virginia has had static conformity; annual conformity bills have generally advanced the date of fixed conformity with a few decoupled provisions depending on the year.</a:t>
            </a:r>
          </a:p>
          <a:p>
            <a:endParaRPr lang="en-US" dirty="0"/>
          </a:p>
        </p:txBody>
      </p:sp>
    </p:spTree>
    <p:extLst>
      <p:ext uri="{BB962C8B-B14F-4D97-AF65-F5344CB8AC3E}">
        <p14:creationId xmlns:p14="http://schemas.microsoft.com/office/powerpoint/2010/main" val="2237763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1880BC-336C-4256-B621-F41244C7CA29}"/>
              </a:ext>
            </a:extLst>
          </p:cNvPr>
          <p:cNvSpPr>
            <a:spLocks noGrp="1"/>
          </p:cNvSpPr>
          <p:nvPr>
            <p:ph idx="1"/>
          </p:nvPr>
        </p:nvSpPr>
        <p:spPr>
          <a:xfrm>
            <a:off x="714616" y="1429322"/>
            <a:ext cx="7800734" cy="4110865"/>
          </a:xfrm>
        </p:spPr>
        <p:txBody>
          <a:bodyPr vert="horz" lIns="91440" tIns="45720" rIns="91440" bIns="45720" rtlCol="0" anchor="t">
            <a:normAutofit/>
          </a:bodyPr>
          <a:lstStyle/>
          <a:p>
            <a:pPr marL="0" indent="0">
              <a:lnSpc>
                <a:spcPct val="90000"/>
              </a:lnSpc>
              <a:buNone/>
            </a:pPr>
            <a:r>
              <a:rPr lang="en-US" sz="2800" dirty="0">
                <a:latin typeface="Arial" panose="020B0604020202020204" pitchFamily="34" charset="0"/>
                <a:cs typeface="Arial" panose="020B0604020202020204" pitchFamily="34" charset="0"/>
              </a:rPr>
              <a:t>Virginia’s tax laws should conform with federal tax laws whenever and as expeditiously as possible. Consideration should be given to minimize lag time for Virginia to adopt federal tax changes as such a delay creates complexity and uncertainty for Virginia taxpayers.</a:t>
            </a:r>
          </a:p>
        </p:txBody>
      </p:sp>
      <p:sp>
        <p:nvSpPr>
          <p:cNvPr id="9" name="Title 8">
            <a:extLst>
              <a:ext uri="{FF2B5EF4-FFF2-40B4-BE49-F238E27FC236}">
                <a16:creationId xmlns:a16="http://schemas.microsoft.com/office/drawing/2014/main" id="{075EE541-65E9-2C20-0C4A-9DA3F84557A8}"/>
              </a:ext>
            </a:extLst>
          </p:cNvPr>
          <p:cNvSpPr>
            <a:spLocks noGrp="1"/>
          </p:cNvSpPr>
          <p:nvPr>
            <p:ph type="title"/>
          </p:nvPr>
        </p:nvSpPr>
        <p:spPr/>
        <p:txBody>
          <a:bodyPr>
            <a:normAutofit fontScale="90000"/>
          </a:bodyPr>
          <a:lstStyle/>
          <a:p>
            <a:r>
              <a:rPr lang="en-US" b="1" dirty="0">
                <a:latin typeface="Arial" panose="020B0604020202020204" pitchFamily="34" charset="0"/>
                <a:cs typeface="Arial" panose="020B0604020202020204" pitchFamily="34" charset="0"/>
              </a:rPr>
              <a:t>VSCPA tax conformity guiding principle</a:t>
            </a:r>
          </a:p>
        </p:txBody>
      </p:sp>
    </p:spTree>
    <p:extLst>
      <p:ext uri="{BB962C8B-B14F-4D97-AF65-F5344CB8AC3E}">
        <p14:creationId xmlns:p14="http://schemas.microsoft.com/office/powerpoint/2010/main" val="814257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a:extLst>
              <a:ext uri="{FF2B5EF4-FFF2-40B4-BE49-F238E27FC236}">
                <a16:creationId xmlns:a16="http://schemas.microsoft.com/office/drawing/2014/main" id="{EBC9BED2-4D63-4883-922E-9DA413BDBAD8}"/>
              </a:ext>
            </a:extLst>
          </p:cNvPr>
          <p:cNvSpPr>
            <a:spLocks noGrp="1"/>
          </p:cNvSpPr>
          <p:nvPr>
            <p:ph type="title"/>
          </p:nvPr>
        </p:nvSpPr>
        <p:spPr>
          <a:xfrm>
            <a:off x="187780" y="292243"/>
            <a:ext cx="8784770" cy="857250"/>
          </a:xfrm>
        </p:spPr>
        <p:txBody>
          <a:bodyPr>
            <a:noAutofit/>
          </a:bodyPr>
          <a:lstStyle/>
          <a:p>
            <a:br>
              <a:rPr lang="en-US" sz="2000" b="1" dirty="0">
                <a:latin typeface="Arial" panose="020B0604020202020204" pitchFamily="34" charset="0"/>
                <a:ea typeface="+mj-lt"/>
                <a:cs typeface="Arial" panose="020B0604020202020204" pitchFamily="34" charset="0"/>
              </a:rPr>
            </a:br>
            <a:br>
              <a:rPr lang="en-US" sz="2000" b="1" dirty="0">
                <a:latin typeface="Arial" panose="020B0604020202020204" pitchFamily="34" charset="0"/>
                <a:ea typeface="+mj-lt"/>
                <a:cs typeface="Arial" panose="020B0604020202020204" pitchFamily="34" charset="0"/>
              </a:rPr>
            </a:br>
            <a:r>
              <a:rPr lang="en-US" sz="2400" b="1" dirty="0">
                <a:latin typeface="Arial" panose="020B0604020202020204" pitchFamily="34" charset="0"/>
                <a:ea typeface="+mj-lt"/>
                <a:cs typeface="Arial" panose="020B0604020202020204" pitchFamily="34" charset="0"/>
              </a:rPr>
              <a:t> </a:t>
            </a:r>
            <a:r>
              <a:rPr lang="en-US" sz="3600" b="1" dirty="0">
                <a:latin typeface="Arial" panose="020B0604020202020204" pitchFamily="34" charset="0"/>
                <a:ea typeface="+mj-lt"/>
                <a:cs typeface="Arial" panose="020B0604020202020204" pitchFamily="34" charset="0"/>
              </a:rPr>
              <a:t>Federal Adjusted Gross Income (FAGI)</a:t>
            </a:r>
            <a:endParaRPr lang="en-US" sz="3600" b="1" dirty="0">
              <a:latin typeface="Arial" panose="020B0604020202020204" pitchFamily="34" charset="0"/>
              <a:cs typeface="Arial" panose="020B0604020202020204" pitchFamily="34" charset="0"/>
            </a:endParaRPr>
          </a:p>
          <a:p>
            <a:endParaRPr lang="en-US" sz="4800" b="1" dirty="0">
              <a:cs typeface="Arial"/>
            </a:endParaRPr>
          </a:p>
        </p:txBody>
      </p:sp>
      <p:sp>
        <p:nvSpPr>
          <p:cNvPr id="22" name="Text Placeholder 2">
            <a:extLst>
              <a:ext uri="{FF2B5EF4-FFF2-40B4-BE49-F238E27FC236}">
                <a16:creationId xmlns:a16="http://schemas.microsoft.com/office/drawing/2014/main" id="{345D8B59-B8A5-427C-809C-900C4A59B8C5}"/>
              </a:ext>
            </a:extLst>
          </p:cNvPr>
          <p:cNvSpPr txBox="1">
            <a:spLocks/>
          </p:cNvSpPr>
          <p:nvPr/>
        </p:nvSpPr>
        <p:spPr>
          <a:xfrm>
            <a:off x="457200" y="1151335"/>
            <a:ext cx="4040188" cy="47982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a:latin typeface="Arial" panose="020B0604020202020204" pitchFamily="34" charset="0"/>
                <a:cs typeface="Arial" panose="020B0604020202020204" pitchFamily="34" charset="0"/>
              </a:rPr>
              <a:t>INCOME</a:t>
            </a:r>
          </a:p>
        </p:txBody>
      </p:sp>
      <p:sp>
        <p:nvSpPr>
          <p:cNvPr id="23" name="Content Placeholder 3">
            <a:extLst>
              <a:ext uri="{FF2B5EF4-FFF2-40B4-BE49-F238E27FC236}">
                <a16:creationId xmlns:a16="http://schemas.microsoft.com/office/drawing/2014/main" id="{FD64FE25-FA50-4FF6-A011-E163C188308C}"/>
              </a:ext>
            </a:extLst>
          </p:cNvPr>
          <p:cNvSpPr txBox="1">
            <a:spLocks/>
          </p:cNvSpPr>
          <p:nvPr/>
        </p:nvSpPr>
        <p:spPr>
          <a:xfrm>
            <a:off x="457200" y="1738732"/>
            <a:ext cx="3984171" cy="2963466"/>
          </a:xfrm>
          <a:prstGeom prst="rect">
            <a:avLst/>
          </a:prstGeom>
        </p:spPr>
        <p:txBody>
          <a:bodyPr vert="horz" lIns="91440" tIns="45720" rIns="91440" bIns="45720" rtlCol="0" anchor="t">
            <a:normAutofit fontScale="3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4500" dirty="0">
                <a:latin typeface="Arial" panose="020B0604020202020204" pitchFamily="34" charset="0"/>
                <a:ea typeface="+mn-lt"/>
                <a:cs typeface="Arial" panose="020B0604020202020204" pitchFamily="34" charset="0"/>
              </a:rPr>
              <a:t>W-2 income</a:t>
            </a:r>
            <a:endParaRPr lang="en-US" sz="4500" dirty="0">
              <a:latin typeface="Arial" panose="020B0604020202020204" pitchFamily="34" charset="0"/>
              <a:cs typeface="Arial" panose="020B0604020202020204" pitchFamily="34" charset="0"/>
            </a:endParaRPr>
          </a:p>
          <a:p>
            <a:r>
              <a:rPr lang="en-US" sz="4500" dirty="0">
                <a:latin typeface="Arial" panose="020B0604020202020204" pitchFamily="34" charset="0"/>
                <a:ea typeface="+mn-lt"/>
                <a:cs typeface="Arial" panose="020B0604020202020204" pitchFamily="34" charset="0"/>
              </a:rPr>
              <a:t>Interest &amp; dividends</a:t>
            </a:r>
            <a:endParaRPr lang="en-US" sz="4500" dirty="0">
              <a:latin typeface="Arial" panose="020B0604020202020204" pitchFamily="34" charset="0"/>
              <a:cs typeface="Arial" panose="020B0604020202020204" pitchFamily="34" charset="0"/>
            </a:endParaRPr>
          </a:p>
          <a:p>
            <a:r>
              <a:rPr lang="en-US" sz="4500" dirty="0">
                <a:latin typeface="Arial" panose="020B0604020202020204" pitchFamily="34" charset="0"/>
                <a:ea typeface="+mn-lt"/>
                <a:cs typeface="Arial" panose="020B0604020202020204" pitchFamily="34" charset="0"/>
              </a:rPr>
              <a:t>Capital gains and Losses</a:t>
            </a:r>
            <a:endParaRPr lang="en-US" sz="4500" dirty="0">
              <a:latin typeface="Arial" panose="020B0604020202020204" pitchFamily="34" charset="0"/>
              <a:cs typeface="Arial" panose="020B0604020202020204" pitchFamily="34" charset="0"/>
            </a:endParaRPr>
          </a:p>
          <a:p>
            <a:r>
              <a:rPr lang="en-US" sz="4500" dirty="0">
                <a:latin typeface="Arial" panose="020B0604020202020204" pitchFamily="34" charset="0"/>
                <a:ea typeface="+mn-lt"/>
                <a:cs typeface="Arial" panose="020B0604020202020204" pitchFamily="34" charset="0"/>
              </a:rPr>
              <a:t>Business income from sole proprietorships or farms</a:t>
            </a:r>
            <a:endParaRPr lang="en-US" sz="4500" dirty="0">
              <a:latin typeface="Arial" panose="020B0604020202020204" pitchFamily="34" charset="0"/>
              <a:cs typeface="Arial" panose="020B0604020202020204" pitchFamily="34" charset="0"/>
            </a:endParaRPr>
          </a:p>
          <a:p>
            <a:r>
              <a:rPr lang="en-US" sz="4500" dirty="0">
                <a:latin typeface="Arial" panose="020B0604020202020204" pitchFamily="34" charset="0"/>
                <a:ea typeface="+mn-lt"/>
                <a:cs typeface="Arial" panose="020B0604020202020204" pitchFamily="34" charset="0"/>
              </a:rPr>
              <a:t>Rental income</a:t>
            </a:r>
            <a:endParaRPr lang="en-US" sz="4500" dirty="0">
              <a:latin typeface="Arial" panose="020B0604020202020204" pitchFamily="34" charset="0"/>
              <a:cs typeface="Arial" panose="020B0604020202020204" pitchFamily="34" charset="0"/>
            </a:endParaRPr>
          </a:p>
          <a:p>
            <a:r>
              <a:rPr lang="en-US" sz="4500" dirty="0">
                <a:latin typeface="Arial" panose="020B0604020202020204" pitchFamily="34" charset="0"/>
                <a:ea typeface="+mn-lt"/>
                <a:cs typeface="Arial" panose="020B0604020202020204" pitchFamily="34" charset="0"/>
              </a:rPr>
              <a:t>Pass-thru income from S corporations and partnerships</a:t>
            </a:r>
            <a:endParaRPr lang="en-US" sz="4500" dirty="0">
              <a:latin typeface="Arial" panose="020B0604020202020204" pitchFamily="34" charset="0"/>
              <a:cs typeface="Arial" panose="020B0604020202020204" pitchFamily="34" charset="0"/>
            </a:endParaRPr>
          </a:p>
          <a:p>
            <a:r>
              <a:rPr lang="en-US" sz="4500" dirty="0">
                <a:latin typeface="Arial" panose="020B0604020202020204" pitchFamily="34" charset="0"/>
                <a:ea typeface="+mn-lt"/>
                <a:cs typeface="Arial" panose="020B0604020202020204" pitchFamily="34" charset="0"/>
              </a:rPr>
              <a:t>Social security and pension income</a:t>
            </a:r>
            <a:endParaRPr lang="en-US" sz="4500" dirty="0">
              <a:latin typeface="Arial" panose="020B0604020202020204" pitchFamily="34" charset="0"/>
              <a:cs typeface="Arial" panose="020B0604020202020204" pitchFamily="34" charset="0"/>
            </a:endParaRPr>
          </a:p>
          <a:p>
            <a:r>
              <a:rPr lang="en-US" sz="4500" dirty="0">
                <a:latin typeface="Arial" panose="020B0604020202020204" pitchFamily="34" charset="0"/>
                <a:ea typeface="+mn-lt"/>
                <a:cs typeface="Arial" panose="020B0604020202020204" pitchFamily="34" charset="0"/>
              </a:rPr>
              <a:t>Other income (alimony, gambling winnings, etc.)</a:t>
            </a:r>
            <a:endParaRPr lang="en-US" sz="4500"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24" name="Text Placeholder 4">
            <a:extLst>
              <a:ext uri="{FF2B5EF4-FFF2-40B4-BE49-F238E27FC236}">
                <a16:creationId xmlns:a16="http://schemas.microsoft.com/office/drawing/2014/main" id="{50C4781F-E408-466F-B666-2DD38D17ABB5}"/>
              </a:ext>
            </a:extLst>
          </p:cNvPr>
          <p:cNvSpPr txBox="1">
            <a:spLocks/>
          </p:cNvSpPr>
          <p:nvPr/>
        </p:nvSpPr>
        <p:spPr>
          <a:xfrm>
            <a:off x="4645026" y="1151335"/>
            <a:ext cx="4041775" cy="479822"/>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a:latin typeface="Arial" panose="020B0604020202020204" pitchFamily="34" charset="0"/>
                <a:cs typeface="Arial" panose="020B0604020202020204" pitchFamily="34" charset="0"/>
              </a:rPr>
              <a:t>DEDUCTIONS</a:t>
            </a:r>
          </a:p>
        </p:txBody>
      </p:sp>
      <p:sp>
        <p:nvSpPr>
          <p:cNvPr id="25" name="Content Placeholder 5">
            <a:extLst>
              <a:ext uri="{FF2B5EF4-FFF2-40B4-BE49-F238E27FC236}">
                <a16:creationId xmlns:a16="http://schemas.microsoft.com/office/drawing/2014/main" id="{CE89DDD9-5912-4023-8BA9-2A3FAD73B324}"/>
              </a:ext>
            </a:extLst>
          </p:cNvPr>
          <p:cNvSpPr txBox="1">
            <a:spLocks/>
          </p:cNvSpPr>
          <p:nvPr/>
        </p:nvSpPr>
        <p:spPr>
          <a:xfrm>
            <a:off x="4645026" y="1646524"/>
            <a:ext cx="4268218" cy="2963466"/>
          </a:xfrm>
          <a:prstGeom prst="rect">
            <a:avLst/>
          </a:prstGeom>
        </p:spPr>
        <p:txBody>
          <a:bodyPr vert="horz" lIns="91440" tIns="45720" rIns="91440" bIns="45720" rtlCol="0" anchor="t">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800" dirty="0">
                <a:latin typeface="Arial" panose="020B0604020202020204" pitchFamily="34" charset="0"/>
                <a:ea typeface="+mn-lt"/>
                <a:cs typeface="Arial" panose="020B0604020202020204" pitchFamily="34" charset="0"/>
              </a:rPr>
              <a:t>Self-employment tax</a:t>
            </a:r>
          </a:p>
          <a:p>
            <a:r>
              <a:rPr lang="en-US" sz="1800" dirty="0">
                <a:latin typeface="Arial" panose="020B0604020202020204" pitchFamily="34" charset="0"/>
                <a:ea typeface="+mn-lt"/>
                <a:cs typeface="Arial" panose="020B0604020202020204" pitchFamily="34" charset="0"/>
              </a:rPr>
              <a:t>Self-employed health insurance</a:t>
            </a:r>
          </a:p>
          <a:p>
            <a:r>
              <a:rPr lang="en-US" sz="1800" dirty="0">
                <a:latin typeface="Arial" panose="020B0604020202020204" pitchFamily="34" charset="0"/>
                <a:ea typeface="+mn-lt"/>
                <a:cs typeface="Arial" panose="020B0604020202020204" pitchFamily="34" charset="0"/>
              </a:rPr>
              <a:t>IRA and other pension contributions</a:t>
            </a:r>
          </a:p>
          <a:p>
            <a:r>
              <a:rPr lang="en-US" sz="1800" dirty="0">
                <a:latin typeface="Arial" panose="020B0604020202020204" pitchFamily="34" charset="0"/>
                <a:ea typeface="+mn-lt"/>
                <a:cs typeface="Arial" panose="020B0604020202020204" pitchFamily="34" charset="0"/>
              </a:rPr>
              <a:t>HSA contributions</a:t>
            </a:r>
          </a:p>
          <a:p>
            <a:r>
              <a:rPr lang="en-US" sz="1800" dirty="0">
                <a:latin typeface="Arial" panose="020B0604020202020204" pitchFamily="34" charset="0"/>
                <a:ea typeface="+mn-lt"/>
                <a:cs typeface="Arial" panose="020B0604020202020204" pitchFamily="34" charset="0"/>
              </a:rPr>
              <a:t>Other deductions (educator, alimony, tuition, etc.)</a:t>
            </a: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7639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08CBC27F-6965-4AD5-AABB-4C43F241C694}"/>
              </a:ext>
            </a:extLst>
          </p:cNvPr>
          <p:cNvSpPr>
            <a:spLocks noGrp="1"/>
          </p:cNvSpPr>
          <p:nvPr>
            <p:ph idx="1"/>
          </p:nvPr>
        </p:nvSpPr>
        <p:spPr>
          <a:xfrm>
            <a:off x="507146" y="1375442"/>
            <a:ext cx="8008203" cy="1306286"/>
          </a:xfrm>
        </p:spPr>
        <p:txBody>
          <a:bodyPr vert="horz" lIns="91440" tIns="45720" rIns="91440" bIns="45720" rtlCol="0" anchor="ctr">
            <a:normAutofit/>
          </a:bodyPr>
          <a:lstStyle/>
          <a:p>
            <a:r>
              <a:rPr lang="en-US" sz="2800" dirty="0">
                <a:latin typeface="Arial" panose="020B0604020202020204" pitchFamily="34" charset="0"/>
                <a:cs typeface="Arial" panose="020B0604020202020204" pitchFamily="34" charset="0"/>
              </a:rPr>
              <a:t>Revenues minus expenses</a:t>
            </a:r>
          </a:p>
          <a:p>
            <a:r>
              <a:rPr lang="en-US" sz="2800" dirty="0">
                <a:latin typeface="Arial" panose="020B0604020202020204" pitchFamily="34" charset="0"/>
                <a:cs typeface="Arial" panose="020B0604020202020204" pitchFamily="34" charset="0"/>
              </a:rPr>
              <a:t>+/- tax adjustments</a:t>
            </a:r>
          </a:p>
        </p:txBody>
      </p:sp>
      <p:sp>
        <p:nvSpPr>
          <p:cNvPr id="5" name="Title 4">
            <a:extLst>
              <a:ext uri="{FF2B5EF4-FFF2-40B4-BE49-F238E27FC236}">
                <a16:creationId xmlns:a16="http://schemas.microsoft.com/office/drawing/2014/main" id="{489C23B7-20BB-B4ED-1E97-E703C456EC37}"/>
              </a:ext>
            </a:extLst>
          </p:cNvPr>
          <p:cNvSpPr>
            <a:spLocks noGrp="1"/>
          </p:cNvSpPr>
          <p:nvPr>
            <p:ph type="title"/>
          </p:nvPr>
        </p:nvSpPr>
        <p:spPr>
          <a:xfrm>
            <a:off x="399570" y="273844"/>
            <a:ext cx="8306440" cy="994172"/>
          </a:xfrm>
        </p:spPr>
        <p:txBody>
          <a:bodyPr>
            <a:normAutofit fontScale="90000"/>
          </a:bodyPr>
          <a:lstStyle/>
          <a:p>
            <a:r>
              <a:rPr lang="en-US" b="1" dirty="0">
                <a:latin typeface="Arial" panose="020B0604020202020204" pitchFamily="34" charset="0"/>
                <a:cs typeface="Arial" panose="020B0604020202020204" pitchFamily="34" charset="0"/>
              </a:rPr>
              <a:t>Federal Taxable Income (FTI) for businesses</a:t>
            </a:r>
          </a:p>
        </p:txBody>
      </p:sp>
    </p:spTree>
    <p:extLst>
      <p:ext uri="{BB962C8B-B14F-4D97-AF65-F5344CB8AC3E}">
        <p14:creationId xmlns:p14="http://schemas.microsoft.com/office/powerpoint/2010/main" val="2841748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A739EE-4BBE-48DE-A1F8-9CC4FFB022FF}"/>
              </a:ext>
            </a:extLst>
          </p:cNvPr>
          <p:cNvSpPr>
            <a:spLocks noGrp="1"/>
          </p:cNvSpPr>
          <p:nvPr>
            <p:ph idx="1"/>
          </p:nvPr>
        </p:nvSpPr>
        <p:spPr>
          <a:xfrm>
            <a:off x="628650" y="1268016"/>
            <a:ext cx="7754630" cy="3176170"/>
          </a:xfrm>
        </p:spPr>
        <p:txBody>
          <a:bodyPr vert="horz" lIns="91440" tIns="45720" rIns="91440" bIns="45720" rtlCol="0" anchor="t">
            <a:normAutofit/>
          </a:bodyPr>
          <a:lstStyle/>
          <a:p>
            <a:pPr marL="0" indent="0">
              <a:lnSpc>
                <a:spcPct val="90000"/>
              </a:lnSpc>
              <a:buNone/>
            </a:pPr>
            <a:r>
              <a:rPr lang="en-US" sz="3200" dirty="0">
                <a:latin typeface="Arial" panose="020B0604020202020204" pitchFamily="34" charset="0"/>
                <a:cs typeface="Arial" panose="020B0604020202020204" pitchFamily="34" charset="0"/>
              </a:rPr>
              <a:t>The tax law should be simple so that taxpayers understand the rules and can comply with them correctly and in a cost-efficient manner.</a:t>
            </a:r>
          </a:p>
        </p:txBody>
      </p:sp>
      <p:sp>
        <p:nvSpPr>
          <p:cNvPr id="9" name="Title 8">
            <a:extLst>
              <a:ext uri="{FF2B5EF4-FFF2-40B4-BE49-F238E27FC236}">
                <a16:creationId xmlns:a16="http://schemas.microsoft.com/office/drawing/2014/main" id="{06F29C4F-FC7E-80BE-1531-A84BEC70481B}"/>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VSCPA simplicity guiding principle </a:t>
            </a:r>
          </a:p>
        </p:txBody>
      </p:sp>
    </p:spTree>
    <p:extLst>
      <p:ext uri="{BB962C8B-B14F-4D97-AF65-F5344CB8AC3E}">
        <p14:creationId xmlns:p14="http://schemas.microsoft.com/office/powerpoint/2010/main" val="8683828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Flow_SignoffStatus xmlns="04cf6382-ddcb-460d-a212-8dc03ad9c82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3CCD9DCACFA664FBE3E63284CCC512D" ma:contentTypeVersion="14" ma:contentTypeDescription="Create a new document." ma:contentTypeScope="" ma:versionID="5abc0d127c77217fb161189c5e73b1a1">
  <xsd:schema xmlns:xsd="http://www.w3.org/2001/XMLSchema" xmlns:xs="http://www.w3.org/2001/XMLSchema" xmlns:p="http://schemas.microsoft.com/office/2006/metadata/properties" xmlns:ns2="04cf6382-ddcb-460d-a212-8dc03ad9c820" xmlns:ns3="c7a8b97a-b933-4453-aa8b-1fe340e55328" targetNamespace="http://schemas.microsoft.com/office/2006/metadata/properties" ma:root="true" ma:fieldsID="8c37ce678e8461a7129b606da481582c" ns2:_="" ns3:_="">
    <xsd:import namespace="04cf6382-ddcb-460d-a212-8dc03ad9c820"/>
    <xsd:import namespace="c7a8b97a-b933-4453-aa8b-1fe340e5532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3:SharedWithUsers" minOccurs="0"/>
                <xsd:element ref="ns3:SharedWithDetails" minOccurs="0"/>
                <xsd:element ref="ns2:_Flow_SignoffStatus"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cf6382-ddcb-460d-a212-8dc03ad9c82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_Flow_SignoffStatus" ma:index="15" nillable="true" ma:displayName="Sign-off status" ma:internalName="Sign_x002d_off_x0020_status">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7a8b97a-b933-4453-aa8b-1fe340e55328"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87584A-E30A-42F0-8524-3814C66996CF}">
  <ds:schemaRefs>
    <ds:schemaRef ds:uri="http://schemas.microsoft.com/sharepoint/v3/contenttype/forms"/>
  </ds:schemaRefs>
</ds:datastoreItem>
</file>

<file path=customXml/itemProps2.xml><?xml version="1.0" encoding="utf-8"?>
<ds:datastoreItem xmlns:ds="http://schemas.openxmlformats.org/officeDocument/2006/customXml" ds:itemID="{48FF5319-29F8-4C5F-92D6-0E8C9915BA0D}">
  <ds:schemaRefs>
    <ds:schemaRef ds:uri="http://purl.org/dc/elements/1.1/"/>
    <ds:schemaRef ds:uri="http://schemas.openxmlformats.org/package/2006/metadata/core-properties"/>
    <ds:schemaRef ds:uri="http://schemas.microsoft.com/office/2006/metadata/properties"/>
    <ds:schemaRef ds:uri="c7a8b97a-b933-4453-aa8b-1fe340e55328"/>
    <ds:schemaRef ds:uri="http://www.w3.org/XML/1998/namespace"/>
    <ds:schemaRef ds:uri="http://purl.org/dc/terms/"/>
    <ds:schemaRef ds:uri="http://purl.org/dc/dcmitype/"/>
    <ds:schemaRef ds:uri="http://schemas.microsoft.com/office/2006/documentManagement/types"/>
    <ds:schemaRef ds:uri="http://schemas.microsoft.com/office/infopath/2007/PartnerControls"/>
    <ds:schemaRef ds:uri="04cf6382-ddcb-460d-a212-8dc03ad9c820"/>
  </ds:schemaRefs>
</ds:datastoreItem>
</file>

<file path=customXml/itemProps3.xml><?xml version="1.0" encoding="utf-8"?>
<ds:datastoreItem xmlns:ds="http://schemas.openxmlformats.org/officeDocument/2006/customXml" ds:itemID="{4D06CE84-091D-4238-8B77-AEA0D76C2012}"/>
</file>

<file path=docProps/app.xml><?xml version="1.0" encoding="utf-8"?>
<Properties xmlns="http://schemas.openxmlformats.org/officeDocument/2006/extended-properties" xmlns:vt="http://schemas.openxmlformats.org/officeDocument/2006/docPropsVTypes">
  <Template/>
  <TotalTime>287</TotalTime>
  <Words>1032</Words>
  <Application>Microsoft Office PowerPoint</Application>
  <PresentationFormat>On-screen Show (16:9)</PresentationFormat>
  <Paragraphs>89</Paragraphs>
  <Slides>15</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Courier New</vt:lpstr>
      <vt:lpstr>LucidaGrande</vt:lpstr>
      <vt:lpstr>Symbol</vt:lpstr>
      <vt:lpstr>Office Theme</vt:lpstr>
      <vt:lpstr>Virginia Income Tax Conformity Overview</vt:lpstr>
      <vt:lpstr>What is tax conformity in Virginia?</vt:lpstr>
      <vt:lpstr>PowerPoint Presentation</vt:lpstr>
      <vt:lpstr>Types of conformity</vt:lpstr>
      <vt:lpstr>History of conformity in Virginia </vt:lpstr>
      <vt:lpstr>VSCPA tax conformity guiding principle</vt:lpstr>
      <vt:lpstr>   Federal Adjusted Gross Income (FAGI) </vt:lpstr>
      <vt:lpstr>Federal Taxable Income (FTI) for businesses</vt:lpstr>
      <vt:lpstr>VSCPA simplicity guiding principle </vt:lpstr>
      <vt:lpstr>Without timely passage of tax conformity:</vt:lpstr>
      <vt:lpstr>Challenges of fixed-date conformity</vt:lpstr>
      <vt:lpstr>Benefits of rolling conformity</vt:lpstr>
      <vt:lpstr>The VSCPA’s rolling tax conformity proposal</vt:lpstr>
      <vt:lpstr>In short, rolling conformity…</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Virginia Tax Conformity Overview</dc:title>
  <dc:creator>Emily Walker</dc:creator>
  <cp:lastModifiedBy>Emily Walker</cp:lastModifiedBy>
  <cp:revision>6</cp:revision>
  <dcterms:created xsi:type="dcterms:W3CDTF">2021-01-11T15:48:43Z</dcterms:created>
  <dcterms:modified xsi:type="dcterms:W3CDTF">2022-10-20T20:38:30Z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0x010100A3CCD9DCACFA664FBE3E63284CCC512D</vt:lpwstr>
  </property>
  <property fmtid="{D5CDD505-2E9C-101B-9397-08002B2CF9AE}" pid="3" name="MediaServiceImageTags">
    <vt:lpwstr/>
  </property>
</Properties>
</file>