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15"/>
  </p:notesMasterIdLst>
  <p:sldIdLst>
    <p:sldId id="5845" r:id="rId6"/>
    <p:sldId id="5844" r:id="rId7"/>
    <p:sldId id="5843" r:id="rId8"/>
    <p:sldId id="5841" r:id="rId9"/>
    <p:sldId id="5846" r:id="rId10"/>
    <p:sldId id="270" r:id="rId11"/>
    <p:sldId id="269" r:id="rId12"/>
    <p:sldId id="266" r:id="rId13"/>
    <p:sldId id="584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AEAEA"/>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6A1D6A-4FA4-FA26-86E0-0609D0DB9719}" v="48" dt="2021-07-28T20:48:26.440"/>
    <p1510:client id="{ECE733C4-57BF-4467-87A7-8A1822D0C7C7}" v="4" dt="2021-07-28T21:02:12.8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64392" autoAdjust="0"/>
  </p:normalViewPr>
  <p:slideViewPr>
    <p:cSldViewPr snapToGrid="0">
      <p:cViewPr varScale="1">
        <p:scale>
          <a:sx n="73" d="100"/>
          <a:sy n="73" d="100"/>
        </p:scale>
        <p:origin x="18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AE577-8169-4B85-9AD2-7BD2B87037A0}" type="datetimeFigureOut">
              <a:rPr lang="en-US" smtClean="0"/>
              <a:t>11/11/2021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A9372-F4E9-4388-BF39-2F34F3769B70}" type="slidenum">
              <a:rPr lang="en-US" smtClean="0"/>
              <a:t>‹#›</a:t>
            </a:fld>
            <a:endParaRPr lang="en-US"/>
          </a:p>
        </p:txBody>
      </p:sp>
    </p:spTree>
    <p:extLst>
      <p:ext uri="{BB962C8B-B14F-4D97-AF65-F5344CB8AC3E}">
        <p14:creationId xmlns:p14="http://schemas.microsoft.com/office/powerpoint/2010/main" val="517521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Many employees will not seek treatment or use available resources due to stigma and shame. Naming mental health and its impact at work will reduce barriers to seeking treatment and support. </a:t>
            </a:r>
            <a:endParaRPr lang="en-US" b="0" i="0" dirty="0">
              <a:solidFill>
                <a:srgbClr val="000000"/>
              </a:solidFill>
              <a:effectLst/>
              <a:latin typeface="Segoe UI" panose="020B0502040204020203" pitchFamily="34" charset="0"/>
            </a:endParaRPr>
          </a:p>
          <a:p>
            <a:endParaRPr lang="en-US" sz="1800" dirty="0">
              <a:solidFill>
                <a:srgbClr val="000000"/>
              </a:solidFill>
              <a:latin typeface="Calibri"/>
              <a:cs typeface="Calibri"/>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Acknowledge the impact of the situation on mental health and make clear that mental health is something the company cares about and prioritizes.  </a:t>
            </a:r>
          </a:p>
          <a:p>
            <a:pPr>
              <a:buFont typeface="Arial" panose="020B0604020202020204" pitchFamily="34" charset="0"/>
              <a:buChar char="•"/>
            </a:pPr>
            <a:endParaRPr lang="en-US" sz="1800" dirty="0">
              <a:solidFill>
                <a:srgbClr val="000000"/>
              </a:solidFill>
              <a:latin typeface="Calibri"/>
              <a:cs typeface="Calibri"/>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Acknowledge all employees’ mental health experiences. In addition to words like stress, wellness, and mindfulness, be intentional about naming depression, anxiety, and other common mental health challenges. </a:t>
            </a:r>
          </a:p>
          <a:p>
            <a:pPr>
              <a:buFont typeface="Arial" panose="020B0604020202020204" pitchFamily="34" charset="0"/>
              <a:buChar char="•"/>
            </a:pPr>
            <a:endParaRPr lang="en-US" sz="1800" dirty="0">
              <a:solidFill>
                <a:srgbClr val="000000"/>
              </a:solidFill>
              <a:latin typeface="Calibri"/>
              <a:cs typeface="Calibri"/>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Don’t be afraid to say the words “mental health.” People usually talk about “stress,” “worry,” or “wellbeing” without genuinely describing what they’re going through. Make it okay to talk about one’s mental health. </a:t>
            </a:r>
          </a:p>
          <a:p>
            <a:endParaRPr lang="en-US" dirty="0"/>
          </a:p>
        </p:txBody>
      </p:sp>
      <p:sp>
        <p:nvSpPr>
          <p:cNvPr id="4" name="Slide Number Placeholder 3"/>
          <p:cNvSpPr>
            <a:spLocks noGrp="1"/>
          </p:cNvSpPr>
          <p:nvPr>
            <p:ph type="sldNum" sz="quarter" idx="5"/>
          </p:nvPr>
        </p:nvSpPr>
        <p:spPr/>
        <p:txBody>
          <a:bodyPr/>
          <a:lstStyle/>
          <a:p>
            <a:fld id="{D81A9372-F4E9-4388-BF39-2F34F3769B70}" type="slidenum">
              <a:rPr lang="en-US" smtClean="0"/>
              <a:t>1</a:t>
            </a:fld>
            <a:endParaRPr lang="en-US"/>
          </a:p>
        </p:txBody>
      </p:sp>
    </p:spTree>
    <p:extLst>
      <p:ext uri="{BB962C8B-B14F-4D97-AF65-F5344CB8AC3E}">
        <p14:creationId xmlns:p14="http://schemas.microsoft.com/office/powerpoint/2010/main" val="2772046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rtl="0" fontAlgn="base">
              <a:buFont typeface="+mj-lt"/>
              <a:buAutoNum type="arabicPeriod"/>
            </a:pPr>
            <a:r>
              <a:rPr lang="en-US" sz="1200" b="0" i="0" dirty="0">
                <a:solidFill>
                  <a:srgbClr val="000000"/>
                </a:solidFill>
                <a:effectLst/>
                <a:latin typeface="Calibri" panose="020F0502020204030204" pitchFamily="34" charset="0"/>
              </a:rPr>
              <a:t>Why now? Mental health was just getting some attention in the profession (especially large firms). 2020 accelerated the discussion.  </a:t>
            </a:r>
          </a:p>
          <a:p>
            <a:pPr algn="l" rtl="0" fontAlgn="base">
              <a:buFont typeface="+mj-lt"/>
              <a:buAutoNum type="arabicPeriod" startAt="2"/>
            </a:pPr>
            <a:r>
              <a:rPr lang="en-US" sz="1200" b="0" i="0" dirty="0">
                <a:solidFill>
                  <a:srgbClr val="000000"/>
                </a:solidFill>
                <a:effectLst/>
                <a:latin typeface="Calibri" panose="020F0502020204030204" pitchFamily="34" charset="0"/>
              </a:rPr>
              <a:t>Potentially “pile on” the events of 2020 </a:t>
            </a:r>
          </a:p>
          <a:p>
            <a:pPr algn="l" rtl="0" fontAlgn="base">
              <a:buFont typeface="+mj-lt"/>
              <a:buAutoNum type="arabicPeriod"/>
            </a:pPr>
            <a:r>
              <a:rPr lang="en-US" sz="1200" b="0" i="0" dirty="0">
                <a:solidFill>
                  <a:srgbClr val="000000"/>
                </a:solidFill>
                <a:effectLst/>
                <a:latin typeface="Calibri" panose="020F0502020204030204" pitchFamily="34" charset="0"/>
              </a:rPr>
              <a:t>Lock down, fear of virus, isolation, social unrest, tax season that wouldn’t end, PPP help for clients, virtual school, weight gain, election, holidays, plus normal hard life events – deaths, teenagers, money strains, difficult relationships, health problems, et</a:t>
            </a:r>
          </a:p>
          <a:p>
            <a:endParaRPr lang="en-US" dirty="0"/>
          </a:p>
        </p:txBody>
      </p:sp>
      <p:sp>
        <p:nvSpPr>
          <p:cNvPr id="4" name="Slide Number Placeholder 3"/>
          <p:cNvSpPr>
            <a:spLocks noGrp="1"/>
          </p:cNvSpPr>
          <p:nvPr>
            <p:ph type="sldNum" sz="quarter" idx="5"/>
          </p:nvPr>
        </p:nvSpPr>
        <p:spPr/>
        <p:txBody>
          <a:bodyPr/>
          <a:lstStyle/>
          <a:p>
            <a:fld id="{D81A9372-F4E9-4388-BF39-2F34F3769B70}" type="slidenum">
              <a:rPr lang="en-US" smtClean="0"/>
              <a:t>2</a:t>
            </a:fld>
            <a:endParaRPr lang="en-US"/>
          </a:p>
        </p:txBody>
      </p:sp>
    </p:spTree>
    <p:extLst>
      <p:ext uri="{BB962C8B-B14F-4D97-AF65-F5344CB8AC3E}">
        <p14:creationId xmlns:p14="http://schemas.microsoft.com/office/powerpoint/2010/main" val="254702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latin typeface="Calibri" panose="020F0502020204030204" pitchFamily="34" charset="0"/>
              </a:rPr>
              <a:t>Overall, mental health and well-being has dropped a staggering 33 percent since the pandemic began, according to a survey conducted in August by </a:t>
            </a:r>
            <a:r>
              <a:rPr lang="en-US" sz="1200" b="0" i="0" dirty="0" err="1">
                <a:solidFill>
                  <a:srgbClr val="000000"/>
                </a:solidFill>
                <a:effectLst/>
                <a:latin typeface="Calibri" panose="020F0502020204030204" pitchFamily="34" charset="0"/>
              </a:rPr>
              <a:t>Hibob</a:t>
            </a:r>
            <a:r>
              <a:rPr lang="en-US" sz="1200" b="0" i="0" dirty="0">
                <a:solidFill>
                  <a:srgbClr val="000000"/>
                </a:solidFill>
                <a:effectLst/>
                <a:latin typeface="Calibri" panose="020F0502020204030204" pitchFamily="34" charset="0"/>
              </a:rPr>
              <a:t>, an HR services company based in New York City. </a:t>
            </a:r>
          </a:p>
          <a:p>
            <a:pPr algn="l" rtl="0" fontAlgn="base"/>
            <a:endParaRPr lang="en-US" b="0" i="0" dirty="0">
              <a:solidFill>
                <a:srgbClr val="000000"/>
              </a:solidFill>
              <a:effectLst/>
              <a:latin typeface="Segoe UI" panose="020B0502040204020203" pitchFamily="34" charset="0"/>
            </a:endParaRPr>
          </a:p>
          <a:p>
            <a:pPr algn="l" rtl="0" fontAlgn="base"/>
            <a:r>
              <a:rPr lang="en-US" sz="1200" b="0" i="0" dirty="0">
                <a:solidFill>
                  <a:srgbClr val="000000"/>
                </a:solidFill>
                <a:effectLst/>
                <a:latin typeface="Calibri" panose="020F0502020204030204" pitchFamily="34" charset="0"/>
              </a:rPr>
              <a:t>"Since the start of the pandemic, 49 percent of employees reported having less energy for nonwork activities, 42 percent less interest in socializing with friends, 42 percent more trouble sleeping, and 33 percent more alcohol or substance use than usual, according to the Limeade survey released Oct. 12.  </a:t>
            </a:r>
            <a:endParaRPr lang="en-US" b="0" i="0" dirty="0">
              <a:solidFill>
                <a:srgbClr val="000000"/>
              </a:solidFill>
              <a:effectLst/>
              <a:latin typeface="Segoe UI" panose="020B0502040204020203" pitchFamily="34" charset="0"/>
            </a:endParaRPr>
          </a:p>
          <a:p>
            <a:pPr algn="l" rtl="0" fontAlgn="base"/>
            <a:endParaRPr lang="en-US" sz="1200" b="0" i="0" dirty="0">
              <a:solidFill>
                <a:srgbClr val="000000"/>
              </a:solidFill>
              <a:effectLst/>
              <a:latin typeface="Calibri" panose="020F0502020204030204" pitchFamily="34" charset="0"/>
            </a:endParaRPr>
          </a:p>
          <a:p>
            <a:pPr algn="l" rtl="0" fontAlgn="base"/>
            <a:r>
              <a:rPr lang="en-US" sz="1200" b="0" i="0" dirty="0">
                <a:solidFill>
                  <a:srgbClr val="000000"/>
                </a:solidFill>
                <a:effectLst/>
                <a:latin typeface="Calibri" panose="020F0502020204030204" pitchFamily="34" charset="0"/>
              </a:rPr>
              <a:t>And in its quarterly survey of business leaders on employee well-being, Principal Financial Group reported Oct. 6 that 44 percent of business leaders say employee morale is declining due to the isolation many workers feel in their work-at-home environment.  </a:t>
            </a:r>
            <a:endParaRPr lang="en-US" b="0" i="0" dirty="0">
              <a:solidFill>
                <a:srgbClr val="000000"/>
              </a:solidFill>
              <a:effectLst/>
              <a:latin typeface="Segoe UI" panose="020B0502040204020203" pitchFamily="34" charset="0"/>
            </a:endParaRPr>
          </a:p>
          <a:p>
            <a:pPr algn="l" rtl="0" fontAlgn="base"/>
            <a:endParaRPr lang="en-US" sz="1200" b="0" i="0" dirty="0">
              <a:solidFill>
                <a:srgbClr val="000000"/>
              </a:solidFill>
              <a:effectLst/>
              <a:latin typeface="Calibri" panose="020F0502020204030204" pitchFamily="34" charset="0"/>
            </a:endParaRPr>
          </a:p>
          <a:p>
            <a:pPr algn="l" rtl="0" fontAlgn="base"/>
            <a:r>
              <a:rPr lang="en-US" sz="1200" b="0" i="0" dirty="0">
                <a:solidFill>
                  <a:srgbClr val="000000"/>
                </a:solidFill>
                <a:effectLst/>
                <a:latin typeface="Calibri" panose="020F0502020204030204" pitchFamily="34" charset="0"/>
              </a:rPr>
              <a:t>This has driven employee use of alcohol, tobacco and drugs over the last six months, according to 38 percent of respondents. Forty-eight percent of these leaders say they've seen an increase in the use of mental health employee benefits or have fielded more questions about available mental health resources.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81A9372-F4E9-4388-BF39-2F34F3769B70}" type="slidenum">
              <a:rPr lang="en-US" smtClean="0"/>
              <a:t>3</a:t>
            </a:fld>
            <a:endParaRPr lang="en-US"/>
          </a:p>
        </p:txBody>
      </p:sp>
    </p:spTree>
    <p:extLst>
      <p:ext uri="{BB962C8B-B14F-4D97-AF65-F5344CB8AC3E}">
        <p14:creationId xmlns:p14="http://schemas.microsoft.com/office/powerpoint/2010/main" val="472396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latin typeface="Calibri" panose="020F0502020204030204" pitchFamily="34" charset="0"/>
              </a:rPr>
              <a:t>Many employees will not seek treatment or use available resources due to stigma and shame. Naming mental health and its impact at work will reduce barriers to seeking treatment and support. </a:t>
            </a:r>
            <a:endParaRPr lang="en-US" b="0" i="0" dirty="0">
              <a:solidFill>
                <a:srgbClr val="000000"/>
              </a:solidFill>
              <a:effectLst/>
              <a:latin typeface="Segoe UI" panose="020B0502040204020203" pitchFamily="34" charset="0"/>
            </a:endParaRPr>
          </a:p>
          <a:p>
            <a:endParaRPr lang="en-US" sz="1200" dirty="0">
              <a:solidFill>
                <a:srgbClr val="000000"/>
              </a:solidFill>
              <a:latin typeface="Calibri"/>
              <a:cs typeface="Calibri"/>
            </a:endParaRP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Acknowledge the impact of the situation on mental health and make clear that mental health is something the company cares about and prioritizes.  </a:t>
            </a:r>
          </a:p>
          <a:p>
            <a:pPr>
              <a:buFont typeface="Arial" panose="020B0604020202020204" pitchFamily="34" charset="0"/>
              <a:buChar char="•"/>
            </a:pPr>
            <a:endParaRPr lang="en-US" sz="1200" dirty="0">
              <a:solidFill>
                <a:srgbClr val="000000"/>
              </a:solidFill>
              <a:latin typeface="Calibri"/>
              <a:cs typeface="Calibri"/>
            </a:endParaRP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Acknowledge all employees’ mental health experiences. In addition to words like stress, wellness, and mindfulness, be intentional about naming depression, anxiety, and other common mental health challenges. </a:t>
            </a:r>
          </a:p>
          <a:p>
            <a:pPr>
              <a:buFont typeface="Arial" panose="020B0604020202020204" pitchFamily="34" charset="0"/>
              <a:buChar char="•"/>
            </a:pPr>
            <a:endParaRPr lang="en-US" sz="1200" dirty="0">
              <a:solidFill>
                <a:srgbClr val="000000"/>
              </a:solidFill>
              <a:latin typeface="Calibri"/>
              <a:cs typeface="Calibri"/>
            </a:endParaRP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Don’t be afraid to say the words “mental health.” People usually talk about “stress,” “worry,” or “wellbeing” without genuinely describing what they’re going through. Make it okay to talk about one’s mental health.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9474E-B5FA-424E-A081-1C83037B11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24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000000"/>
                </a:solidFill>
                <a:effectLst/>
                <a:latin typeface="Calibri" panose="020F0502020204030204" pitchFamily="34" charset="0"/>
              </a:rPr>
              <a:t>Share Company Resources for Mental Health and Encourage Use</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Remind employees about the company’s mental health resources regularly and through multiple channels. Make them easy to find.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Have a list of contacts for a range of help and support services posted prominently in your workplace.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Make sure your health care plan gives convenient access to mental health services and prescriptions. It often can take three months just to get an initial appointment with a psychiatrist.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Adopt new resources or adapt existing ones to bolster resources during this time.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Virtual therapy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Mental health training </a:t>
            </a:r>
          </a:p>
          <a:p>
            <a:pPr algn="l" rtl="0" fontAlgn="base">
              <a:buFont typeface="Arial" panose="020B0604020202020204" pitchFamily="34" charset="0"/>
              <a:buChar char="•"/>
            </a:pPr>
            <a:endParaRPr lang="en-US" sz="1800" b="0" i="0" dirty="0">
              <a:solidFill>
                <a:srgbClr val="000000"/>
              </a:solidFill>
              <a:effectLst/>
              <a:latin typeface="Calibri" panose="020F0502020204030204" pitchFamily="34" charset="0"/>
            </a:endParaRPr>
          </a:p>
          <a:p>
            <a:pPr algn="l" rtl="0" fontAlgn="base"/>
            <a:r>
              <a:rPr lang="en-US" sz="1800" b="1" i="0" dirty="0">
                <a:solidFill>
                  <a:srgbClr val="000000"/>
                </a:solidFill>
                <a:effectLst/>
                <a:latin typeface="Calibri" panose="020F0502020204030204" pitchFamily="34" charset="0"/>
              </a:rPr>
              <a:t>Brush up on your HR benefits and policies</a:t>
            </a:r>
            <a:r>
              <a:rPr lang="en-US" sz="1800" b="0" i="0" dirty="0">
                <a:solidFill>
                  <a:srgbClr val="000000"/>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Be mindful of privacy policies. To be compliant with ADA, you cannot force someone to disclose a medical/mental health condition. Instead, focus conversations on the impact at work. </a:t>
            </a:r>
          </a:p>
          <a:p>
            <a:pPr algn="l" rtl="0" fontAlgn="base">
              <a:buFont typeface="Arial" panose="020B0604020202020204" pitchFamily="34" charset="0"/>
              <a:buChar char="•"/>
            </a:pPr>
            <a:endParaRPr lang="en-US" sz="1800" b="0" i="0" dirty="0">
              <a:solidFill>
                <a:srgbClr val="000000"/>
              </a:solidFill>
              <a:effectLst/>
              <a:latin typeface="Calibri" panose="020F0502020204030204" pitchFamily="34" charset="0"/>
            </a:endParaRPr>
          </a:p>
          <a:p>
            <a:pPr algn="l" rtl="0" fontAlgn="base"/>
            <a:r>
              <a:rPr lang="en-US" sz="1800" b="1" i="0" dirty="0">
                <a:solidFill>
                  <a:srgbClr val="000000"/>
                </a:solidFill>
                <a:effectLst/>
                <a:latin typeface="Calibri" panose="020F0502020204030204" pitchFamily="34" charset="0"/>
              </a:rPr>
              <a:t>Provide Mental Health First Aid Training</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 typical course shows employees how to recognize the signs of a problem and gives them the tools and vocabulary to help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It can help allay employees’ fear and hesitation about starting conversations with others about mental health and substance abuse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Mental Health First Aid (https://www.mentalhealthrstaid.org/)—is structured around a mnemonic device: ALGEE. When workers recognize telltale signs of a mental health problem or emergency, such as erratic behavior or a sudden shift in personality or appearance, they are taught to: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Assess for risk of suicide or harm.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Listen nonjudgmentally.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Give reassurance and information.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Encourage appropriate professional help. </a:t>
            </a:r>
          </a:p>
          <a:p>
            <a:endParaRPr lang="en-US" dirty="0"/>
          </a:p>
        </p:txBody>
      </p:sp>
      <p:sp>
        <p:nvSpPr>
          <p:cNvPr id="4" name="Slide Number Placeholder 3"/>
          <p:cNvSpPr>
            <a:spLocks noGrp="1"/>
          </p:cNvSpPr>
          <p:nvPr>
            <p:ph type="sldNum" sz="quarter" idx="5"/>
          </p:nvPr>
        </p:nvSpPr>
        <p:spPr/>
        <p:txBody>
          <a:bodyPr/>
          <a:lstStyle/>
          <a:p>
            <a:fld id="{D81A9372-F4E9-4388-BF39-2F34F3769B70}" type="slidenum">
              <a:rPr lang="en-US" smtClean="0"/>
              <a:t>5</a:t>
            </a:fld>
            <a:endParaRPr lang="en-US"/>
          </a:p>
        </p:txBody>
      </p:sp>
    </p:spTree>
    <p:extLst>
      <p:ext uri="{BB962C8B-B14F-4D97-AF65-F5344CB8AC3E}">
        <p14:creationId xmlns:p14="http://schemas.microsoft.com/office/powerpoint/2010/main" val="623764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cs typeface="Arial" panose="020B0604020202020204" pitchFamily="34" charset="0"/>
              </a:rPr>
              <a:t>Depression affects people of all ages and all circumstances, according to the World Health Organization, which has published the following information about depression: </a:t>
            </a:r>
          </a:p>
          <a:p>
            <a:endParaRPr lang="en-US" dirty="0"/>
          </a:p>
        </p:txBody>
      </p:sp>
      <p:sp>
        <p:nvSpPr>
          <p:cNvPr id="4" name="Slide Number Placeholder 3"/>
          <p:cNvSpPr>
            <a:spLocks noGrp="1"/>
          </p:cNvSpPr>
          <p:nvPr>
            <p:ph type="sldNum" sz="quarter" idx="5"/>
          </p:nvPr>
        </p:nvSpPr>
        <p:spPr/>
        <p:txBody>
          <a:bodyPr/>
          <a:lstStyle/>
          <a:p>
            <a:fld id="{D81A9372-F4E9-4388-BF39-2F34F3769B70}" type="slidenum">
              <a:rPr lang="en-US" smtClean="0"/>
              <a:t>6</a:t>
            </a:fld>
            <a:endParaRPr lang="en-US"/>
          </a:p>
        </p:txBody>
      </p:sp>
    </p:spTree>
    <p:extLst>
      <p:ext uri="{BB962C8B-B14F-4D97-AF65-F5344CB8AC3E}">
        <p14:creationId xmlns:p14="http://schemas.microsoft.com/office/powerpoint/2010/main" val="230021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cs typeface="Arial" panose="020B0604020202020204" pitchFamily="34" charset="0"/>
              </a:rPr>
              <a:t>Depression is a common illness that fortunately can be treated. Here is what you should do if you think you are depressed, according to the World Health Organization: </a:t>
            </a:r>
          </a:p>
          <a:p>
            <a:endParaRPr lang="en-US" dirty="0"/>
          </a:p>
        </p:txBody>
      </p:sp>
      <p:sp>
        <p:nvSpPr>
          <p:cNvPr id="4" name="Slide Number Placeholder 3"/>
          <p:cNvSpPr>
            <a:spLocks noGrp="1"/>
          </p:cNvSpPr>
          <p:nvPr>
            <p:ph type="sldNum" sz="quarter" idx="5"/>
          </p:nvPr>
        </p:nvSpPr>
        <p:spPr/>
        <p:txBody>
          <a:bodyPr/>
          <a:lstStyle/>
          <a:p>
            <a:fld id="{D81A9372-F4E9-4388-BF39-2F34F3769B70}" type="slidenum">
              <a:rPr lang="en-US" smtClean="0"/>
              <a:t>7</a:t>
            </a:fld>
            <a:endParaRPr lang="en-US"/>
          </a:p>
        </p:txBody>
      </p:sp>
    </p:spTree>
    <p:extLst>
      <p:ext uri="{BB962C8B-B14F-4D97-AF65-F5344CB8AC3E}">
        <p14:creationId xmlns:p14="http://schemas.microsoft.com/office/powerpoint/2010/main" val="2425007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60CAF-F6F3-4ECF-BFC2-67012C23A2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66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000000"/>
                </a:solidFill>
                <a:effectLst/>
                <a:latin typeface="Calibri" panose="020F0502020204030204" pitchFamily="34" charset="0"/>
              </a:rPr>
              <a:t>Intentionally check in with colleagues and create a culture of connection</a:t>
            </a:r>
            <a:r>
              <a:rPr lang="en-US" sz="1800" b="0" i="0" dirty="0">
                <a:solidFill>
                  <a:srgbClr val="000000"/>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Create intentional opportunities for 1:1 check-ins throughout the workweek.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Be intentional about the questions you ask, beyond “How are you?” E.g., “How has the transition been? What support would be helpful to you?” “You didn’t seem like yourself today.”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Having a good relationship means you will know what their normal behavior is and can identify when things have changed. </a:t>
            </a:r>
          </a:p>
          <a:p>
            <a:pPr algn="l" rtl="0" fontAlgn="base"/>
            <a:endParaRPr lang="en-US" sz="1800" b="1" i="0" dirty="0">
              <a:solidFill>
                <a:srgbClr val="000000"/>
              </a:solidFill>
              <a:effectLst/>
              <a:latin typeface="Calibri" panose="020F0502020204030204" pitchFamily="34" charset="0"/>
            </a:endParaRPr>
          </a:p>
          <a:p>
            <a:pPr algn="l" rtl="0" fontAlgn="base"/>
            <a:endParaRPr lang="en-US" sz="1800" b="1" i="0" dirty="0">
              <a:solidFill>
                <a:srgbClr val="000000"/>
              </a:solidFill>
              <a:effectLst/>
              <a:latin typeface="Calibri" panose="020F0502020204030204" pitchFamily="34" charset="0"/>
            </a:endParaRPr>
          </a:p>
          <a:p>
            <a:pPr algn="l" rtl="0" fontAlgn="base"/>
            <a:r>
              <a:rPr lang="en-US" sz="1800" b="1" i="0" dirty="0">
                <a:solidFill>
                  <a:srgbClr val="000000"/>
                </a:solidFill>
                <a:effectLst/>
                <a:latin typeface="Calibri" panose="020F0502020204030204" pitchFamily="34" charset="0"/>
              </a:rPr>
              <a:t>Respond supportively to employees who are struggling</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Social isolation and economic uncertainty can worsen symptoms of mental health challenges. Managers may find themselves in a conversation about mental health, and it’s important to respond appropriately and with compassion rather than immediately deferring to HR.  </a:t>
            </a:r>
            <a:endParaRPr lang="en-US"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Be present and listen actively. Don’t diagnose colleagues or assume what they need.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Reassure them about what they’re experiencing and their value to the company.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Accept the process. E.g., “I want to make sure I can support you. Can we check-in tomorrow so I can think through some solutions to help you?”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In cases where employees disclose a mental health condition to you as a manager: Tell the employee that you will notify HR and that </a:t>
            </a:r>
          </a:p>
          <a:p>
            <a:pPr algn="l" rtl="0" fontAlgn="base">
              <a:buFont typeface="+mj-lt"/>
              <a:buNone/>
            </a:pPr>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a:p>
            <a:pPr algn="l" rtl="0" fontAlgn="base"/>
            <a:r>
              <a:rPr lang="en-US" sz="1800" b="1" i="0" dirty="0">
                <a:solidFill>
                  <a:srgbClr val="000000"/>
                </a:solidFill>
                <a:effectLst/>
                <a:latin typeface="Calibri" panose="020F0502020204030204" pitchFamily="34" charset="0"/>
              </a:rPr>
              <a:t>Find easy ways for team members to reach out</a:t>
            </a:r>
            <a:r>
              <a:rPr lang="en-US" sz="1800" b="0" i="0" dirty="0">
                <a:solidFill>
                  <a:srgbClr val="000000"/>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EY’s R u okay?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PWC’s Green Light to Talk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Send me 5 </a:t>
            </a:r>
            <a:r>
              <a:rPr lang="en-US" sz="1800" b="0" i="0" dirty="0" err="1">
                <a:solidFill>
                  <a:srgbClr val="000000"/>
                </a:solidFill>
                <a:effectLst/>
                <a:latin typeface="Calibri" panose="020F0502020204030204" pitchFamily="34" charset="0"/>
              </a:rPr>
              <a:t>emjois</a:t>
            </a:r>
            <a:r>
              <a:rPr lang="en-US" sz="1800" b="0" i="0" dirty="0">
                <a:solidFill>
                  <a:srgbClr val="000000"/>
                </a:solidFill>
                <a:effectLst/>
                <a:latin typeface="Calibri" panose="020F0502020204030204" pitchFamily="34" charset="0"/>
              </a:rPr>
              <a:t> that describe how you are doing today</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Send me the heart color that describe your state of mind</a:t>
            </a:r>
          </a:p>
          <a:p>
            <a:pPr algn="l" rtl="0" fontAlgn="base">
              <a:buFont typeface="+mj-lt"/>
              <a:buAutoNum type="arabicPeriod" startAt="3"/>
            </a:pP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endParaRPr lang="en-US" sz="1800" b="0" i="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81A9372-F4E9-4388-BF39-2F34F3769B70}" type="slidenum">
              <a:rPr lang="en-US" smtClean="0"/>
              <a:t>9</a:t>
            </a:fld>
            <a:endParaRPr lang="en-US"/>
          </a:p>
        </p:txBody>
      </p:sp>
    </p:spTree>
    <p:extLst>
      <p:ext uri="{BB962C8B-B14F-4D97-AF65-F5344CB8AC3E}">
        <p14:creationId xmlns:p14="http://schemas.microsoft.com/office/powerpoint/2010/main" val="39977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F21EF-9FBC-460C-BA73-151BE0BFB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AE703D-5042-4B5C-8E9B-19C4C4DD10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31B1B5-34F6-41E7-B0AA-D2033EF389B6}"/>
              </a:ext>
            </a:extLst>
          </p:cNvPr>
          <p:cNvSpPr>
            <a:spLocks noGrp="1"/>
          </p:cNvSpPr>
          <p:nvPr>
            <p:ph type="dt" sz="half" idx="10"/>
          </p:nvPr>
        </p:nvSpPr>
        <p:spPr/>
        <p:txBody>
          <a:bodyPr/>
          <a:lstStyle/>
          <a:p>
            <a:fld id="{CEAF3CDC-A061-415B-8529-D5A19B6EB4E0}" type="datetimeFigureOut">
              <a:rPr lang="en-US" smtClean="0"/>
              <a:t>11/11/2021</a:t>
            </a:fld>
            <a:endParaRPr lang="en-US"/>
          </a:p>
        </p:txBody>
      </p:sp>
      <p:sp>
        <p:nvSpPr>
          <p:cNvPr id="5" name="Footer Placeholder 4">
            <a:extLst>
              <a:ext uri="{FF2B5EF4-FFF2-40B4-BE49-F238E27FC236}">
                <a16:creationId xmlns:a16="http://schemas.microsoft.com/office/drawing/2014/main" id="{30EF7C39-C3B1-46EF-A8C8-58CF67016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A2C4C6-CFCC-4F2E-952B-4C3A3EE33597}"/>
              </a:ext>
            </a:extLst>
          </p:cNvPr>
          <p:cNvSpPr>
            <a:spLocks noGrp="1"/>
          </p:cNvSpPr>
          <p:nvPr>
            <p:ph type="sldNum" sz="quarter" idx="12"/>
          </p:nvPr>
        </p:nvSpPr>
        <p:spPr/>
        <p:txBody>
          <a:bodyPr/>
          <a:lstStyle/>
          <a:p>
            <a:fld id="{130D7E7C-20DF-4810-B04C-161E5CC40F68}" type="slidenum">
              <a:rPr lang="en-US" smtClean="0"/>
              <a:t>‹#›</a:t>
            </a:fld>
            <a:endParaRPr lang="en-US"/>
          </a:p>
        </p:txBody>
      </p:sp>
    </p:spTree>
    <p:extLst>
      <p:ext uri="{BB962C8B-B14F-4D97-AF65-F5344CB8AC3E}">
        <p14:creationId xmlns:p14="http://schemas.microsoft.com/office/powerpoint/2010/main" val="3718696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A343-939D-4E8C-83CC-228C8DAD27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E1B60B-2C5E-41B6-84F1-121688E242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BAB05-D20B-47BE-973F-09634FD87B67}"/>
              </a:ext>
            </a:extLst>
          </p:cNvPr>
          <p:cNvSpPr>
            <a:spLocks noGrp="1"/>
          </p:cNvSpPr>
          <p:nvPr>
            <p:ph type="dt" sz="half" idx="10"/>
          </p:nvPr>
        </p:nvSpPr>
        <p:spPr/>
        <p:txBody>
          <a:bodyPr/>
          <a:lstStyle/>
          <a:p>
            <a:fld id="{CEAF3CDC-A061-415B-8529-D5A19B6EB4E0}" type="datetimeFigureOut">
              <a:rPr lang="en-US" smtClean="0"/>
              <a:t>11/11/2021</a:t>
            </a:fld>
            <a:endParaRPr lang="en-US"/>
          </a:p>
        </p:txBody>
      </p:sp>
      <p:sp>
        <p:nvSpPr>
          <p:cNvPr id="5" name="Footer Placeholder 4">
            <a:extLst>
              <a:ext uri="{FF2B5EF4-FFF2-40B4-BE49-F238E27FC236}">
                <a16:creationId xmlns:a16="http://schemas.microsoft.com/office/drawing/2014/main" id="{07BE63E3-AE53-4744-A24F-0D59921CB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22EB0-6ED0-42AF-980B-A21B5F7AFA8A}"/>
              </a:ext>
            </a:extLst>
          </p:cNvPr>
          <p:cNvSpPr>
            <a:spLocks noGrp="1"/>
          </p:cNvSpPr>
          <p:nvPr>
            <p:ph type="sldNum" sz="quarter" idx="12"/>
          </p:nvPr>
        </p:nvSpPr>
        <p:spPr/>
        <p:txBody>
          <a:bodyPr/>
          <a:lstStyle/>
          <a:p>
            <a:fld id="{130D7E7C-20DF-4810-B04C-161E5CC40F68}" type="slidenum">
              <a:rPr lang="en-US" smtClean="0"/>
              <a:t>‹#›</a:t>
            </a:fld>
            <a:endParaRPr lang="en-US"/>
          </a:p>
        </p:txBody>
      </p:sp>
    </p:spTree>
    <p:extLst>
      <p:ext uri="{BB962C8B-B14F-4D97-AF65-F5344CB8AC3E}">
        <p14:creationId xmlns:p14="http://schemas.microsoft.com/office/powerpoint/2010/main" val="250094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DD28C1-1B88-4129-93FA-483D5C6869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577AD7-8E96-4050-820A-7E8E361749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40D29-41BF-41F5-82C1-0A4EE9C0B336}"/>
              </a:ext>
            </a:extLst>
          </p:cNvPr>
          <p:cNvSpPr>
            <a:spLocks noGrp="1"/>
          </p:cNvSpPr>
          <p:nvPr>
            <p:ph type="dt" sz="half" idx="10"/>
          </p:nvPr>
        </p:nvSpPr>
        <p:spPr/>
        <p:txBody>
          <a:bodyPr/>
          <a:lstStyle/>
          <a:p>
            <a:fld id="{CEAF3CDC-A061-415B-8529-D5A19B6EB4E0}" type="datetimeFigureOut">
              <a:rPr lang="en-US" smtClean="0"/>
              <a:t>11/11/2021</a:t>
            </a:fld>
            <a:endParaRPr lang="en-US"/>
          </a:p>
        </p:txBody>
      </p:sp>
      <p:sp>
        <p:nvSpPr>
          <p:cNvPr id="5" name="Footer Placeholder 4">
            <a:extLst>
              <a:ext uri="{FF2B5EF4-FFF2-40B4-BE49-F238E27FC236}">
                <a16:creationId xmlns:a16="http://schemas.microsoft.com/office/drawing/2014/main" id="{BCB6B448-4880-4483-9ADF-C74A334E2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FCFC7E-EACA-4C50-B8A7-71F19C37FF8B}"/>
              </a:ext>
            </a:extLst>
          </p:cNvPr>
          <p:cNvSpPr>
            <a:spLocks noGrp="1"/>
          </p:cNvSpPr>
          <p:nvPr>
            <p:ph type="sldNum" sz="quarter" idx="12"/>
          </p:nvPr>
        </p:nvSpPr>
        <p:spPr/>
        <p:txBody>
          <a:bodyPr/>
          <a:lstStyle/>
          <a:p>
            <a:fld id="{130D7E7C-20DF-4810-B04C-161E5CC40F68}" type="slidenum">
              <a:rPr lang="en-US" smtClean="0"/>
              <a:t>‹#›</a:t>
            </a:fld>
            <a:endParaRPr lang="en-US"/>
          </a:p>
        </p:txBody>
      </p:sp>
    </p:spTree>
    <p:extLst>
      <p:ext uri="{BB962C8B-B14F-4D97-AF65-F5344CB8AC3E}">
        <p14:creationId xmlns:p14="http://schemas.microsoft.com/office/powerpoint/2010/main" val="3167489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001EA2-27E7-401B-8C6C-A345DFB1BBD3}"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A93332-ACCB-4901-B846-44ABDC4EBEC8}" type="slidenum">
              <a:rPr lang="en-US" smtClean="0"/>
              <a:t>‹#›</a:t>
            </a:fld>
            <a:endParaRPr lang="en-US"/>
          </a:p>
        </p:txBody>
      </p:sp>
    </p:spTree>
    <p:extLst>
      <p:ext uri="{BB962C8B-B14F-4D97-AF65-F5344CB8AC3E}">
        <p14:creationId xmlns:p14="http://schemas.microsoft.com/office/powerpoint/2010/main" val="617595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001EA2-27E7-401B-8C6C-A345DFB1BBD3}"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A93332-ACCB-4901-B846-44ABDC4EBEC8}" type="slidenum">
              <a:rPr lang="en-US" smtClean="0"/>
              <a:t>‹#›</a:t>
            </a:fld>
            <a:endParaRPr lang="en-US"/>
          </a:p>
        </p:txBody>
      </p:sp>
    </p:spTree>
    <p:extLst>
      <p:ext uri="{BB962C8B-B14F-4D97-AF65-F5344CB8AC3E}">
        <p14:creationId xmlns:p14="http://schemas.microsoft.com/office/powerpoint/2010/main" val="3670598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001EA2-27E7-401B-8C6C-A345DFB1BBD3}"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A93332-ACCB-4901-B846-44ABDC4EBEC8}" type="slidenum">
              <a:rPr lang="en-US" smtClean="0"/>
              <a:t>‹#›</a:t>
            </a:fld>
            <a:endParaRPr lang="en-US"/>
          </a:p>
        </p:txBody>
      </p:sp>
    </p:spTree>
    <p:extLst>
      <p:ext uri="{BB962C8B-B14F-4D97-AF65-F5344CB8AC3E}">
        <p14:creationId xmlns:p14="http://schemas.microsoft.com/office/powerpoint/2010/main" val="3002802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001EA2-27E7-401B-8C6C-A345DFB1BBD3}"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A93332-ACCB-4901-B846-44ABDC4EBEC8}" type="slidenum">
              <a:rPr lang="en-US" smtClean="0"/>
              <a:t>‹#›</a:t>
            </a:fld>
            <a:endParaRPr lang="en-US"/>
          </a:p>
        </p:txBody>
      </p:sp>
    </p:spTree>
    <p:extLst>
      <p:ext uri="{BB962C8B-B14F-4D97-AF65-F5344CB8AC3E}">
        <p14:creationId xmlns:p14="http://schemas.microsoft.com/office/powerpoint/2010/main" val="4292986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001EA2-27E7-401B-8C6C-A345DFB1BBD3}" type="datetimeFigureOut">
              <a:rPr lang="en-US" smtClean="0"/>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A93332-ACCB-4901-B846-44ABDC4EBEC8}" type="slidenum">
              <a:rPr lang="en-US" smtClean="0"/>
              <a:t>‹#›</a:t>
            </a:fld>
            <a:endParaRPr lang="en-US"/>
          </a:p>
        </p:txBody>
      </p:sp>
    </p:spTree>
    <p:extLst>
      <p:ext uri="{BB962C8B-B14F-4D97-AF65-F5344CB8AC3E}">
        <p14:creationId xmlns:p14="http://schemas.microsoft.com/office/powerpoint/2010/main" val="2879984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001EA2-27E7-401B-8C6C-A345DFB1BBD3}" type="datetimeFigureOut">
              <a:rPr lang="en-US" smtClean="0"/>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A93332-ACCB-4901-B846-44ABDC4EBEC8}" type="slidenum">
              <a:rPr lang="en-US" smtClean="0"/>
              <a:t>‹#›</a:t>
            </a:fld>
            <a:endParaRPr lang="en-US"/>
          </a:p>
        </p:txBody>
      </p:sp>
    </p:spTree>
    <p:extLst>
      <p:ext uri="{BB962C8B-B14F-4D97-AF65-F5344CB8AC3E}">
        <p14:creationId xmlns:p14="http://schemas.microsoft.com/office/powerpoint/2010/main" val="3484541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001EA2-27E7-401B-8C6C-A345DFB1BBD3}" type="datetimeFigureOut">
              <a:rPr lang="en-US" smtClean="0"/>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A93332-ACCB-4901-B846-44ABDC4EBEC8}" type="slidenum">
              <a:rPr lang="en-US" smtClean="0"/>
              <a:t>‹#›</a:t>
            </a:fld>
            <a:endParaRPr lang="en-US"/>
          </a:p>
        </p:txBody>
      </p:sp>
    </p:spTree>
    <p:extLst>
      <p:ext uri="{BB962C8B-B14F-4D97-AF65-F5344CB8AC3E}">
        <p14:creationId xmlns:p14="http://schemas.microsoft.com/office/powerpoint/2010/main" val="3284948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001EA2-27E7-401B-8C6C-A345DFB1BBD3}"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A93332-ACCB-4901-B846-44ABDC4EBEC8}" type="slidenum">
              <a:rPr lang="en-US" smtClean="0"/>
              <a:t>‹#›</a:t>
            </a:fld>
            <a:endParaRPr lang="en-US"/>
          </a:p>
        </p:txBody>
      </p:sp>
    </p:spTree>
    <p:extLst>
      <p:ext uri="{BB962C8B-B14F-4D97-AF65-F5344CB8AC3E}">
        <p14:creationId xmlns:p14="http://schemas.microsoft.com/office/powerpoint/2010/main" val="165774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4120C-05B0-42FB-BE65-3FF718895F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23EF68-B861-4912-A7AA-505F7252A5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FA7A3-F4DB-4E63-BCA1-D82A42FDF7C9}"/>
              </a:ext>
            </a:extLst>
          </p:cNvPr>
          <p:cNvSpPr>
            <a:spLocks noGrp="1"/>
          </p:cNvSpPr>
          <p:nvPr>
            <p:ph type="dt" sz="half" idx="10"/>
          </p:nvPr>
        </p:nvSpPr>
        <p:spPr/>
        <p:txBody>
          <a:bodyPr/>
          <a:lstStyle/>
          <a:p>
            <a:fld id="{CEAF3CDC-A061-415B-8529-D5A19B6EB4E0}" type="datetimeFigureOut">
              <a:rPr lang="en-US" smtClean="0"/>
              <a:t>11/11/2021</a:t>
            </a:fld>
            <a:endParaRPr lang="en-US"/>
          </a:p>
        </p:txBody>
      </p:sp>
      <p:sp>
        <p:nvSpPr>
          <p:cNvPr id="5" name="Footer Placeholder 4">
            <a:extLst>
              <a:ext uri="{FF2B5EF4-FFF2-40B4-BE49-F238E27FC236}">
                <a16:creationId xmlns:a16="http://schemas.microsoft.com/office/drawing/2014/main" id="{FBD3B080-4644-491A-A547-294E61C4B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90BA0-FBF0-4F01-968C-EE4BF09EE954}"/>
              </a:ext>
            </a:extLst>
          </p:cNvPr>
          <p:cNvSpPr>
            <a:spLocks noGrp="1"/>
          </p:cNvSpPr>
          <p:nvPr>
            <p:ph type="sldNum" sz="quarter" idx="12"/>
          </p:nvPr>
        </p:nvSpPr>
        <p:spPr/>
        <p:txBody>
          <a:bodyPr/>
          <a:lstStyle/>
          <a:p>
            <a:fld id="{130D7E7C-20DF-4810-B04C-161E5CC40F68}" type="slidenum">
              <a:rPr lang="en-US" smtClean="0"/>
              <a:t>‹#›</a:t>
            </a:fld>
            <a:endParaRPr lang="en-US"/>
          </a:p>
        </p:txBody>
      </p:sp>
    </p:spTree>
    <p:extLst>
      <p:ext uri="{BB962C8B-B14F-4D97-AF65-F5344CB8AC3E}">
        <p14:creationId xmlns:p14="http://schemas.microsoft.com/office/powerpoint/2010/main" val="2749849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001EA2-27E7-401B-8C6C-A345DFB1BBD3}"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A93332-ACCB-4901-B846-44ABDC4EBEC8}" type="slidenum">
              <a:rPr lang="en-US" smtClean="0"/>
              <a:t>‹#›</a:t>
            </a:fld>
            <a:endParaRPr lang="en-US"/>
          </a:p>
        </p:txBody>
      </p:sp>
    </p:spTree>
    <p:extLst>
      <p:ext uri="{BB962C8B-B14F-4D97-AF65-F5344CB8AC3E}">
        <p14:creationId xmlns:p14="http://schemas.microsoft.com/office/powerpoint/2010/main" val="162694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001EA2-27E7-401B-8C6C-A345DFB1BBD3}"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A93332-ACCB-4901-B846-44ABDC4EBEC8}" type="slidenum">
              <a:rPr lang="en-US" smtClean="0"/>
              <a:t>‹#›</a:t>
            </a:fld>
            <a:endParaRPr lang="en-US"/>
          </a:p>
        </p:txBody>
      </p:sp>
    </p:spTree>
    <p:extLst>
      <p:ext uri="{BB962C8B-B14F-4D97-AF65-F5344CB8AC3E}">
        <p14:creationId xmlns:p14="http://schemas.microsoft.com/office/powerpoint/2010/main" val="2017495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001EA2-27E7-401B-8C6C-A345DFB1BBD3}"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A93332-ACCB-4901-B846-44ABDC4EBEC8}" type="slidenum">
              <a:rPr lang="en-US" smtClean="0"/>
              <a:t>‹#›</a:t>
            </a:fld>
            <a:endParaRPr lang="en-US"/>
          </a:p>
        </p:txBody>
      </p:sp>
    </p:spTree>
    <p:extLst>
      <p:ext uri="{BB962C8B-B14F-4D97-AF65-F5344CB8AC3E}">
        <p14:creationId xmlns:p14="http://schemas.microsoft.com/office/powerpoint/2010/main" val="3193803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80B41-7A36-4405-93B5-E089E42A61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9A0CEC-A36D-4E61-987D-8CD77B4CD7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ACB3C6-6328-4E0E-92B8-1FDAD453BE79}"/>
              </a:ext>
            </a:extLst>
          </p:cNvPr>
          <p:cNvSpPr>
            <a:spLocks noGrp="1"/>
          </p:cNvSpPr>
          <p:nvPr>
            <p:ph type="dt" sz="half" idx="10"/>
          </p:nvPr>
        </p:nvSpPr>
        <p:spPr/>
        <p:txBody>
          <a:bodyPr/>
          <a:lstStyle/>
          <a:p>
            <a:fld id="{CEAF3CDC-A061-415B-8529-D5A19B6EB4E0}" type="datetimeFigureOut">
              <a:rPr lang="en-US" smtClean="0"/>
              <a:t>11/11/2021</a:t>
            </a:fld>
            <a:endParaRPr lang="en-US"/>
          </a:p>
        </p:txBody>
      </p:sp>
      <p:sp>
        <p:nvSpPr>
          <p:cNvPr id="5" name="Footer Placeholder 4">
            <a:extLst>
              <a:ext uri="{FF2B5EF4-FFF2-40B4-BE49-F238E27FC236}">
                <a16:creationId xmlns:a16="http://schemas.microsoft.com/office/drawing/2014/main" id="{228B3949-0F84-4F77-9A32-75686C0DD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DA889-E200-4D59-AC20-A07D14C71D09}"/>
              </a:ext>
            </a:extLst>
          </p:cNvPr>
          <p:cNvSpPr>
            <a:spLocks noGrp="1"/>
          </p:cNvSpPr>
          <p:nvPr>
            <p:ph type="sldNum" sz="quarter" idx="12"/>
          </p:nvPr>
        </p:nvSpPr>
        <p:spPr/>
        <p:txBody>
          <a:bodyPr/>
          <a:lstStyle/>
          <a:p>
            <a:fld id="{130D7E7C-20DF-4810-B04C-161E5CC40F68}" type="slidenum">
              <a:rPr lang="en-US" smtClean="0"/>
              <a:t>‹#›</a:t>
            </a:fld>
            <a:endParaRPr lang="en-US"/>
          </a:p>
        </p:txBody>
      </p:sp>
    </p:spTree>
    <p:extLst>
      <p:ext uri="{BB962C8B-B14F-4D97-AF65-F5344CB8AC3E}">
        <p14:creationId xmlns:p14="http://schemas.microsoft.com/office/powerpoint/2010/main" val="3943370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862C-48EB-430A-A535-4CF1273AC5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A2A101-AD13-4EA3-B75E-589D928DE7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063E44-42AD-499C-A140-F047A0F7C9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303253-4F2E-40AA-8DDF-032EBFBA05B3}"/>
              </a:ext>
            </a:extLst>
          </p:cNvPr>
          <p:cNvSpPr>
            <a:spLocks noGrp="1"/>
          </p:cNvSpPr>
          <p:nvPr>
            <p:ph type="dt" sz="half" idx="10"/>
          </p:nvPr>
        </p:nvSpPr>
        <p:spPr/>
        <p:txBody>
          <a:bodyPr/>
          <a:lstStyle/>
          <a:p>
            <a:fld id="{CEAF3CDC-A061-415B-8529-D5A19B6EB4E0}" type="datetimeFigureOut">
              <a:rPr lang="en-US" smtClean="0"/>
              <a:t>11/11/2021</a:t>
            </a:fld>
            <a:endParaRPr lang="en-US"/>
          </a:p>
        </p:txBody>
      </p:sp>
      <p:sp>
        <p:nvSpPr>
          <p:cNvPr id="6" name="Footer Placeholder 5">
            <a:extLst>
              <a:ext uri="{FF2B5EF4-FFF2-40B4-BE49-F238E27FC236}">
                <a16:creationId xmlns:a16="http://schemas.microsoft.com/office/drawing/2014/main" id="{CEBD0FC2-9298-4BF6-925A-4298C7A77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18B39-0F64-461F-9F66-54A4766047C4}"/>
              </a:ext>
            </a:extLst>
          </p:cNvPr>
          <p:cNvSpPr>
            <a:spLocks noGrp="1"/>
          </p:cNvSpPr>
          <p:nvPr>
            <p:ph type="sldNum" sz="quarter" idx="12"/>
          </p:nvPr>
        </p:nvSpPr>
        <p:spPr/>
        <p:txBody>
          <a:bodyPr/>
          <a:lstStyle/>
          <a:p>
            <a:fld id="{130D7E7C-20DF-4810-B04C-161E5CC40F68}" type="slidenum">
              <a:rPr lang="en-US" smtClean="0"/>
              <a:t>‹#›</a:t>
            </a:fld>
            <a:endParaRPr lang="en-US"/>
          </a:p>
        </p:txBody>
      </p:sp>
    </p:spTree>
    <p:extLst>
      <p:ext uri="{BB962C8B-B14F-4D97-AF65-F5344CB8AC3E}">
        <p14:creationId xmlns:p14="http://schemas.microsoft.com/office/powerpoint/2010/main" val="132936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EF03-0E44-4471-B1B6-080D02557B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9D58AD-4E78-4E87-9813-6B940F8D44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2846F6-F801-4D7C-9A15-CFFE35D37D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CC8258-B9ED-4D81-AB81-B93CB2F3D2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8D93DF-D434-4095-8220-5217EB9577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4D6F79-D545-4012-8369-2512282BFFFB}"/>
              </a:ext>
            </a:extLst>
          </p:cNvPr>
          <p:cNvSpPr>
            <a:spLocks noGrp="1"/>
          </p:cNvSpPr>
          <p:nvPr>
            <p:ph type="dt" sz="half" idx="10"/>
          </p:nvPr>
        </p:nvSpPr>
        <p:spPr/>
        <p:txBody>
          <a:bodyPr/>
          <a:lstStyle/>
          <a:p>
            <a:fld id="{CEAF3CDC-A061-415B-8529-D5A19B6EB4E0}" type="datetimeFigureOut">
              <a:rPr lang="en-US" smtClean="0"/>
              <a:t>11/11/2021</a:t>
            </a:fld>
            <a:endParaRPr lang="en-US"/>
          </a:p>
        </p:txBody>
      </p:sp>
      <p:sp>
        <p:nvSpPr>
          <p:cNvPr id="8" name="Footer Placeholder 7">
            <a:extLst>
              <a:ext uri="{FF2B5EF4-FFF2-40B4-BE49-F238E27FC236}">
                <a16:creationId xmlns:a16="http://schemas.microsoft.com/office/drawing/2014/main" id="{C56C484E-5901-4CD9-B90F-6D27A0F9D7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FEAC6B-3C81-4A8E-9FA2-A1B6B61F20FE}"/>
              </a:ext>
            </a:extLst>
          </p:cNvPr>
          <p:cNvSpPr>
            <a:spLocks noGrp="1"/>
          </p:cNvSpPr>
          <p:nvPr>
            <p:ph type="sldNum" sz="quarter" idx="12"/>
          </p:nvPr>
        </p:nvSpPr>
        <p:spPr/>
        <p:txBody>
          <a:bodyPr/>
          <a:lstStyle/>
          <a:p>
            <a:fld id="{130D7E7C-20DF-4810-B04C-161E5CC40F68}" type="slidenum">
              <a:rPr lang="en-US" smtClean="0"/>
              <a:t>‹#›</a:t>
            </a:fld>
            <a:endParaRPr lang="en-US"/>
          </a:p>
        </p:txBody>
      </p:sp>
    </p:spTree>
    <p:extLst>
      <p:ext uri="{BB962C8B-B14F-4D97-AF65-F5344CB8AC3E}">
        <p14:creationId xmlns:p14="http://schemas.microsoft.com/office/powerpoint/2010/main" val="1535187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58A75-371F-4AAE-B446-62991E0F77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A1F645-399B-43ED-8B0A-71F357EE4F72}"/>
              </a:ext>
            </a:extLst>
          </p:cNvPr>
          <p:cNvSpPr>
            <a:spLocks noGrp="1"/>
          </p:cNvSpPr>
          <p:nvPr>
            <p:ph type="dt" sz="half" idx="10"/>
          </p:nvPr>
        </p:nvSpPr>
        <p:spPr/>
        <p:txBody>
          <a:bodyPr/>
          <a:lstStyle/>
          <a:p>
            <a:fld id="{CEAF3CDC-A061-415B-8529-D5A19B6EB4E0}" type="datetimeFigureOut">
              <a:rPr lang="en-US" smtClean="0"/>
              <a:t>11/11/2021</a:t>
            </a:fld>
            <a:endParaRPr lang="en-US"/>
          </a:p>
        </p:txBody>
      </p:sp>
      <p:sp>
        <p:nvSpPr>
          <p:cNvPr id="4" name="Footer Placeholder 3">
            <a:extLst>
              <a:ext uri="{FF2B5EF4-FFF2-40B4-BE49-F238E27FC236}">
                <a16:creationId xmlns:a16="http://schemas.microsoft.com/office/drawing/2014/main" id="{9F205548-D252-4C5C-AA39-373E03CE0F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2DBF94-82DF-4961-BB2E-A90A7B2B5D3B}"/>
              </a:ext>
            </a:extLst>
          </p:cNvPr>
          <p:cNvSpPr>
            <a:spLocks noGrp="1"/>
          </p:cNvSpPr>
          <p:nvPr>
            <p:ph type="sldNum" sz="quarter" idx="12"/>
          </p:nvPr>
        </p:nvSpPr>
        <p:spPr/>
        <p:txBody>
          <a:bodyPr/>
          <a:lstStyle/>
          <a:p>
            <a:fld id="{130D7E7C-20DF-4810-B04C-161E5CC40F68}" type="slidenum">
              <a:rPr lang="en-US" smtClean="0"/>
              <a:t>‹#›</a:t>
            </a:fld>
            <a:endParaRPr lang="en-US"/>
          </a:p>
        </p:txBody>
      </p:sp>
    </p:spTree>
    <p:extLst>
      <p:ext uri="{BB962C8B-B14F-4D97-AF65-F5344CB8AC3E}">
        <p14:creationId xmlns:p14="http://schemas.microsoft.com/office/powerpoint/2010/main" val="259183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A7972-5DFF-4749-ABEF-88AAE53C92D9}"/>
              </a:ext>
            </a:extLst>
          </p:cNvPr>
          <p:cNvSpPr>
            <a:spLocks noGrp="1"/>
          </p:cNvSpPr>
          <p:nvPr>
            <p:ph type="dt" sz="half" idx="10"/>
          </p:nvPr>
        </p:nvSpPr>
        <p:spPr/>
        <p:txBody>
          <a:bodyPr/>
          <a:lstStyle/>
          <a:p>
            <a:fld id="{CEAF3CDC-A061-415B-8529-D5A19B6EB4E0}" type="datetimeFigureOut">
              <a:rPr lang="en-US" smtClean="0"/>
              <a:t>11/11/2021</a:t>
            </a:fld>
            <a:endParaRPr lang="en-US"/>
          </a:p>
        </p:txBody>
      </p:sp>
      <p:sp>
        <p:nvSpPr>
          <p:cNvPr id="3" name="Footer Placeholder 2">
            <a:extLst>
              <a:ext uri="{FF2B5EF4-FFF2-40B4-BE49-F238E27FC236}">
                <a16:creationId xmlns:a16="http://schemas.microsoft.com/office/drawing/2014/main" id="{FC7EAC55-0093-4612-99CE-3298F15E0E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D7FBFC-4361-4402-8917-B577F992FA08}"/>
              </a:ext>
            </a:extLst>
          </p:cNvPr>
          <p:cNvSpPr>
            <a:spLocks noGrp="1"/>
          </p:cNvSpPr>
          <p:nvPr>
            <p:ph type="sldNum" sz="quarter" idx="12"/>
          </p:nvPr>
        </p:nvSpPr>
        <p:spPr/>
        <p:txBody>
          <a:bodyPr/>
          <a:lstStyle/>
          <a:p>
            <a:fld id="{130D7E7C-20DF-4810-B04C-161E5CC40F68}" type="slidenum">
              <a:rPr lang="en-US" smtClean="0"/>
              <a:t>‹#›</a:t>
            </a:fld>
            <a:endParaRPr lang="en-US"/>
          </a:p>
        </p:txBody>
      </p:sp>
    </p:spTree>
    <p:extLst>
      <p:ext uri="{BB962C8B-B14F-4D97-AF65-F5344CB8AC3E}">
        <p14:creationId xmlns:p14="http://schemas.microsoft.com/office/powerpoint/2010/main" val="352704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D062B-9F60-43B9-A6C8-D4C77D7B3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2150A-2FC0-4B56-A289-224D3E1BD0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D415B9-97A2-4128-A052-DCB3EAC97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7908A-09A4-4345-8F09-739A5BD5BE1E}"/>
              </a:ext>
            </a:extLst>
          </p:cNvPr>
          <p:cNvSpPr>
            <a:spLocks noGrp="1"/>
          </p:cNvSpPr>
          <p:nvPr>
            <p:ph type="dt" sz="half" idx="10"/>
          </p:nvPr>
        </p:nvSpPr>
        <p:spPr/>
        <p:txBody>
          <a:bodyPr/>
          <a:lstStyle/>
          <a:p>
            <a:fld id="{CEAF3CDC-A061-415B-8529-D5A19B6EB4E0}" type="datetimeFigureOut">
              <a:rPr lang="en-US" smtClean="0"/>
              <a:t>11/11/2021</a:t>
            </a:fld>
            <a:endParaRPr lang="en-US"/>
          </a:p>
        </p:txBody>
      </p:sp>
      <p:sp>
        <p:nvSpPr>
          <p:cNvPr id="6" name="Footer Placeholder 5">
            <a:extLst>
              <a:ext uri="{FF2B5EF4-FFF2-40B4-BE49-F238E27FC236}">
                <a16:creationId xmlns:a16="http://schemas.microsoft.com/office/drawing/2014/main" id="{ADE9366C-30D1-4155-9F37-C4973BA0E2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33520-9BE8-449B-B1F2-D9DB5F4E3EB7}"/>
              </a:ext>
            </a:extLst>
          </p:cNvPr>
          <p:cNvSpPr>
            <a:spLocks noGrp="1"/>
          </p:cNvSpPr>
          <p:nvPr>
            <p:ph type="sldNum" sz="quarter" idx="12"/>
          </p:nvPr>
        </p:nvSpPr>
        <p:spPr/>
        <p:txBody>
          <a:bodyPr/>
          <a:lstStyle/>
          <a:p>
            <a:fld id="{130D7E7C-20DF-4810-B04C-161E5CC40F68}" type="slidenum">
              <a:rPr lang="en-US" smtClean="0"/>
              <a:t>‹#›</a:t>
            </a:fld>
            <a:endParaRPr lang="en-US"/>
          </a:p>
        </p:txBody>
      </p:sp>
    </p:spTree>
    <p:extLst>
      <p:ext uri="{BB962C8B-B14F-4D97-AF65-F5344CB8AC3E}">
        <p14:creationId xmlns:p14="http://schemas.microsoft.com/office/powerpoint/2010/main" val="293903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E8E1-852B-47C3-BC98-19BF4DA84E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E968B3-089D-44A3-8E96-DD86F26B78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8DA98A-45CF-40AF-BE77-20C67F6F0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2118CF-2991-47A4-B480-64E56710C8E5}"/>
              </a:ext>
            </a:extLst>
          </p:cNvPr>
          <p:cNvSpPr>
            <a:spLocks noGrp="1"/>
          </p:cNvSpPr>
          <p:nvPr>
            <p:ph type="dt" sz="half" idx="10"/>
          </p:nvPr>
        </p:nvSpPr>
        <p:spPr/>
        <p:txBody>
          <a:bodyPr/>
          <a:lstStyle/>
          <a:p>
            <a:fld id="{CEAF3CDC-A061-415B-8529-D5A19B6EB4E0}" type="datetimeFigureOut">
              <a:rPr lang="en-US" smtClean="0"/>
              <a:t>11/11/2021</a:t>
            </a:fld>
            <a:endParaRPr lang="en-US"/>
          </a:p>
        </p:txBody>
      </p:sp>
      <p:sp>
        <p:nvSpPr>
          <p:cNvPr id="6" name="Footer Placeholder 5">
            <a:extLst>
              <a:ext uri="{FF2B5EF4-FFF2-40B4-BE49-F238E27FC236}">
                <a16:creationId xmlns:a16="http://schemas.microsoft.com/office/drawing/2014/main" id="{5188EF8C-B8F3-4AA9-99C8-E78E900808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E1B244-5D60-4C19-A105-F3515802F025}"/>
              </a:ext>
            </a:extLst>
          </p:cNvPr>
          <p:cNvSpPr>
            <a:spLocks noGrp="1"/>
          </p:cNvSpPr>
          <p:nvPr>
            <p:ph type="sldNum" sz="quarter" idx="12"/>
          </p:nvPr>
        </p:nvSpPr>
        <p:spPr/>
        <p:txBody>
          <a:bodyPr/>
          <a:lstStyle/>
          <a:p>
            <a:fld id="{130D7E7C-20DF-4810-B04C-161E5CC40F68}" type="slidenum">
              <a:rPr lang="en-US" smtClean="0"/>
              <a:t>‹#›</a:t>
            </a:fld>
            <a:endParaRPr lang="en-US"/>
          </a:p>
        </p:txBody>
      </p:sp>
    </p:spTree>
    <p:extLst>
      <p:ext uri="{BB962C8B-B14F-4D97-AF65-F5344CB8AC3E}">
        <p14:creationId xmlns:p14="http://schemas.microsoft.com/office/powerpoint/2010/main" val="489317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A133D4-F078-4DA8-A5BA-0DCB2C490E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33BE4C-7DD1-44A8-8CC0-78779E0691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71250-94B5-4026-9319-9DC3BC4092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F3CDC-A061-415B-8529-D5A19B6EB4E0}" type="datetimeFigureOut">
              <a:rPr lang="en-US" smtClean="0"/>
              <a:t>11/11/2021</a:t>
            </a:fld>
            <a:endParaRPr lang="en-US"/>
          </a:p>
        </p:txBody>
      </p:sp>
      <p:sp>
        <p:nvSpPr>
          <p:cNvPr id="5" name="Footer Placeholder 4">
            <a:extLst>
              <a:ext uri="{FF2B5EF4-FFF2-40B4-BE49-F238E27FC236}">
                <a16:creationId xmlns:a16="http://schemas.microsoft.com/office/drawing/2014/main" id="{E1CE8D47-1CF8-46A9-B201-83EFDA178B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721E5B-6004-4E07-ABB9-9F60251F4F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D7E7C-20DF-4810-B04C-161E5CC40F68}" type="slidenum">
              <a:rPr lang="en-US" smtClean="0"/>
              <a:t>‹#›</a:t>
            </a:fld>
            <a:endParaRPr lang="en-US"/>
          </a:p>
        </p:txBody>
      </p:sp>
    </p:spTree>
    <p:extLst>
      <p:ext uri="{BB962C8B-B14F-4D97-AF65-F5344CB8AC3E}">
        <p14:creationId xmlns:p14="http://schemas.microsoft.com/office/powerpoint/2010/main" val="4172405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001EA2-27E7-401B-8C6C-A345DFB1BBD3}" type="datetimeFigureOut">
              <a:rPr lang="en-US" smtClean="0"/>
              <a:t>11/11/2021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93332-ACCB-4901-B846-44ABDC4EBEC8}" type="slidenum">
              <a:rPr lang="en-US" smtClean="0"/>
              <a:t>‹#›</a:t>
            </a:fld>
            <a:endParaRPr lang="en-US"/>
          </a:p>
        </p:txBody>
      </p:sp>
    </p:spTree>
    <p:extLst>
      <p:ext uri="{BB962C8B-B14F-4D97-AF65-F5344CB8AC3E}">
        <p14:creationId xmlns:p14="http://schemas.microsoft.com/office/powerpoint/2010/main" val="25016574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C9F6-62E5-4131-9DA9-552B8051CB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B48016-A8F1-492B-98C2-BE2B689FB34B}"/>
              </a:ext>
            </a:extLst>
          </p:cNvPr>
          <p:cNvSpPr>
            <a:spLocks noGrp="1"/>
          </p:cNvSpPr>
          <p:nvPr>
            <p:ph idx="1"/>
          </p:nvPr>
        </p:nvSpPr>
        <p:spPr/>
        <p:txBody>
          <a:bodyPr/>
          <a:lstStyle/>
          <a:p>
            <a:r>
              <a:rPr lang="en-US"/>
              <a:t>Eliminate stigma</a:t>
            </a:r>
          </a:p>
          <a:p>
            <a:pPr marL="457200" lvl="1" indent="0">
              <a:buNone/>
            </a:pPr>
            <a:endParaRPr lang="en-US"/>
          </a:p>
          <a:p>
            <a:pPr marL="0" indent="0">
              <a:buNone/>
            </a:pPr>
            <a:endParaRPr lang="en-US" dirty="0"/>
          </a:p>
        </p:txBody>
      </p:sp>
      <p:pic>
        <p:nvPicPr>
          <p:cNvPr id="5" name="Picture 4" descr="A picture containing text, businesscard, envelope&#10;&#10;Description automatically generated">
            <a:extLst>
              <a:ext uri="{FF2B5EF4-FFF2-40B4-BE49-F238E27FC236}">
                <a16:creationId xmlns:a16="http://schemas.microsoft.com/office/drawing/2014/main" id="{5DAD8B6F-1803-45BD-B0B2-80C00885E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8" y="0"/>
            <a:ext cx="12156284" cy="6858000"/>
          </a:xfrm>
          <a:prstGeom prst="rect">
            <a:avLst/>
          </a:prstGeom>
        </p:spPr>
      </p:pic>
      <p:sp>
        <p:nvSpPr>
          <p:cNvPr id="6" name="TextBox 5">
            <a:extLst>
              <a:ext uri="{FF2B5EF4-FFF2-40B4-BE49-F238E27FC236}">
                <a16:creationId xmlns:a16="http://schemas.microsoft.com/office/drawing/2014/main" id="{697206D8-3399-4C97-A232-FFF7565D040D}"/>
              </a:ext>
            </a:extLst>
          </p:cNvPr>
          <p:cNvSpPr txBox="1"/>
          <p:nvPr/>
        </p:nvSpPr>
        <p:spPr>
          <a:xfrm rot="20354346">
            <a:off x="-130119" y="1617488"/>
            <a:ext cx="12549542" cy="1015663"/>
          </a:xfrm>
          <a:prstGeom prst="rect">
            <a:avLst/>
          </a:prstGeom>
          <a:noFill/>
        </p:spPr>
        <p:txBody>
          <a:bodyPr wrap="square" rtlCol="0">
            <a:spAutoFit/>
          </a:bodyPr>
          <a:lstStyle/>
          <a:p>
            <a:r>
              <a:rPr lang="en-US" sz="6000" dirty="0">
                <a:latin typeface="Lucida Console" panose="020B0609040504020204" pitchFamily="49" charset="0"/>
              </a:rPr>
              <a:t>Eliminate the stigma!</a:t>
            </a:r>
          </a:p>
        </p:txBody>
      </p:sp>
    </p:spTree>
    <p:extLst>
      <p:ext uri="{BB962C8B-B14F-4D97-AF65-F5344CB8AC3E}">
        <p14:creationId xmlns:p14="http://schemas.microsoft.com/office/powerpoint/2010/main" val="2674948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xt&#10;&#10;Description automatically generated">
            <a:extLst>
              <a:ext uri="{FF2B5EF4-FFF2-40B4-BE49-F238E27FC236}">
                <a16:creationId xmlns:a16="http://schemas.microsoft.com/office/drawing/2014/main" id="{DA6B99B6-485D-4529-B6AD-00FCD73B7E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1763" y="365125"/>
            <a:ext cx="9076203" cy="6189911"/>
          </a:xfrm>
          <a:prstGeom prst="rect">
            <a:avLst/>
          </a:prstGeom>
        </p:spPr>
      </p:pic>
    </p:spTree>
    <p:extLst>
      <p:ext uri="{BB962C8B-B14F-4D97-AF65-F5344CB8AC3E}">
        <p14:creationId xmlns:p14="http://schemas.microsoft.com/office/powerpoint/2010/main" val="147945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D343-0DA4-48A5-9E29-873CB859262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A048961-C9B3-4EC7-940B-6B40BD896E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0538" y="-169334"/>
            <a:ext cx="13952537" cy="7172619"/>
          </a:xfrm>
        </p:spPr>
      </p:pic>
      <p:sp>
        <p:nvSpPr>
          <p:cNvPr id="7" name="TextBox 6">
            <a:extLst>
              <a:ext uri="{FF2B5EF4-FFF2-40B4-BE49-F238E27FC236}">
                <a16:creationId xmlns:a16="http://schemas.microsoft.com/office/drawing/2014/main" id="{B0098A8C-F65A-4EFB-9E76-EEB8EA534BF0}"/>
              </a:ext>
            </a:extLst>
          </p:cNvPr>
          <p:cNvSpPr txBox="1"/>
          <p:nvPr/>
        </p:nvSpPr>
        <p:spPr>
          <a:xfrm>
            <a:off x="6549736" y="2461002"/>
            <a:ext cx="5448299" cy="4031873"/>
          </a:xfrm>
          <a:prstGeom prst="rect">
            <a:avLst/>
          </a:prstGeom>
          <a:solidFill>
            <a:srgbClr val="FFFFFF">
              <a:alpha val="85098"/>
            </a:srgbClr>
          </a:solid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Less energy for non work activities and interest in socializing with friends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Increase in trouble sleeping</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Increase in use of alcohol, tobacco and drugs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Morale is declining</a:t>
            </a:r>
          </a:p>
        </p:txBody>
      </p:sp>
      <p:sp>
        <p:nvSpPr>
          <p:cNvPr id="9" name="TextBox 8">
            <a:extLst>
              <a:ext uri="{FF2B5EF4-FFF2-40B4-BE49-F238E27FC236}">
                <a16:creationId xmlns:a16="http://schemas.microsoft.com/office/drawing/2014/main" id="{92B7AE3B-8233-424F-8FEB-4C5ABBF0B276}"/>
              </a:ext>
            </a:extLst>
          </p:cNvPr>
          <p:cNvSpPr txBox="1"/>
          <p:nvPr/>
        </p:nvSpPr>
        <p:spPr>
          <a:xfrm>
            <a:off x="1139536" y="0"/>
            <a:ext cx="11052464" cy="1446550"/>
          </a:xfrm>
          <a:prstGeom prst="rect">
            <a:avLst/>
          </a:prstGeom>
          <a:noFill/>
        </p:spPr>
        <p:txBody>
          <a:bodyPr wrap="square">
            <a:spAutoFit/>
          </a:bodyPr>
          <a:lstStyle/>
          <a:p>
            <a:r>
              <a:rPr lang="en-US" sz="4400" dirty="0">
                <a:solidFill>
                  <a:schemeClr val="bg1"/>
                </a:solidFill>
                <a:latin typeface="Arial" panose="020B0604020202020204" pitchFamily="34" charset="0"/>
                <a:cs typeface="Arial" panose="020B0604020202020204" pitchFamily="34" charset="0"/>
              </a:rPr>
              <a:t>Mental health and well-being has dropped dramatically since the pandemic</a:t>
            </a:r>
          </a:p>
        </p:txBody>
      </p:sp>
    </p:spTree>
    <p:extLst>
      <p:ext uri="{BB962C8B-B14F-4D97-AF65-F5344CB8AC3E}">
        <p14:creationId xmlns:p14="http://schemas.microsoft.com/office/powerpoint/2010/main" val="3162593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13A36-17E0-49D5-A2CC-4865CAAA64E1}"/>
              </a:ext>
            </a:extLst>
          </p:cNvPr>
          <p:cNvSpPr>
            <a:spLocks noGrp="1"/>
          </p:cNvSpPr>
          <p:nvPr>
            <p:ph idx="1"/>
          </p:nvPr>
        </p:nvSpPr>
        <p:spPr>
          <a:xfrm>
            <a:off x="628650" y="400050"/>
            <a:ext cx="11068050" cy="6000750"/>
          </a:xfrm>
          <a:ln w="92075" cmpd="sng">
            <a:solidFill>
              <a:schemeClr val="accent1"/>
            </a:solidFill>
          </a:ln>
        </p:spPr>
        <p:txBody>
          <a:bodyPr/>
          <a:lstStyle/>
          <a:p>
            <a:pPr marL="0" indent="0">
              <a:buNone/>
            </a:pPr>
            <a:endParaRPr lang="en-US" dirty="0"/>
          </a:p>
          <a:p>
            <a:pPr marL="0" indent="0">
              <a:buNone/>
            </a:pPr>
            <a:endParaRPr lang="en-US" dirty="0"/>
          </a:p>
          <a:p>
            <a:pPr marL="0" indent="0" algn="ctr">
              <a:buNone/>
            </a:pPr>
            <a:r>
              <a:rPr lang="en-US" sz="8000" b="1" dirty="0">
                <a:solidFill>
                  <a:srgbClr val="00B0F0"/>
                </a:solidFill>
                <a:latin typeface="Arial" panose="020B0604020202020204" pitchFamily="34" charset="0"/>
                <a:cs typeface="Arial" panose="020B0604020202020204" pitchFamily="34" charset="0"/>
              </a:rPr>
              <a:t>8 OUT OF 10</a:t>
            </a:r>
          </a:p>
          <a:p>
            <a:pPr marL="0" indent="0" algn="ctr">
              <a:buNone/>
            </a:pPr>
            <a:endParaRPr lang="en-US" sz="3600" b="1" dirty="0">
              <a:latin typeface="Arial" panose="020B0604020202020204" pitchFamily="34" charset="0"/>
              <a:cs typeface="Arial" panose="020B0604020202020204" pitchFamily="34" charset="0"/>
            </a:endParaRPr>
          </a:p>
          <a:p>
            <a:pPr marL="0" indent="0" algn="ctr">
              <a:buNone/>
            </a:pPr>
            <a:r>
              <a:rPr lang="en-US" sz="3600" b="1" dirty="0">
                <a:solidFill>
                  <a:srgbClr val="002060"/>
                </a:solidFill>
                <a:latin typeface="Arial" panose="020B0604020202020204" pitchFamily="34" charset="0"/>
                <a:cs typeface="Arial" panose="020B0604020202020204" pitchFamily="34" charset="0"/>
              </a:rPr>
              <a:t>The number of employees who will not seek care for a mental health issue because of stigma</a:t>
            </a:r>
            <a:r>
              <a:rPr lang="en-US" sz="3600" b="1" dirty="0">
                <a:latin typeface="Arial" panose="020B0604020202020204" pitchFamily="34" charset="0"/>
                <a:cs typeface="Arial" panose="020B0604020202020204" pitchFamily="34" charset="0"/>
              </a:rPr>
              <a:t>.</a:t>
            </a:r>
          </a:p>
          <a:p>
            <a:pPr marL="0" indent="0" algn="ctr">
              <a:buNone/>
            </a:pPr>
            <a:endParaRPr lang="en-US" sz="2400" b="1" dirty="0">
              <a:latin typeface="Arial" panose="020B0604020202020204" pitchFamily="34" charset="0"/>
              <a:cs typeface="Arial" panose="020B0604020202020204" pitchFamily="34" charset="0"/>
            </a:endParaRPr>
          </a:p>
          <a:p>
            <a:pPr marL="0" indent="0">
              <a:buNone/>
            </a:pPr>
            <a:r>
              <a:rPr lang="en-US" sz="2400" b="1" dirty="0">
                <a:solidFill>
                  <a:srgbClr val="002060"/>
                </a:solidFill>
                <a:latin typeface="Arial" panose="020B0604020202020204" pitchFamily="34" charset="0"/>
                <a:cs typeface="Arial" panose="020B0604020202020204" pitchFamily="34" charset="0"/>
              </a:rPr>
              <a:t>        UNUM Survey &amp; NAMI</a:t>
            </a:r>
          </a:p>
        </p:txBody>
      </p:sp>
    </p:spTree>
    <p:extLst>
      <p:ext uri="{BB962C8B-B14F-4D97-AF65-F5344CB8AC3E}">
        <p14:creationId xmlns:p14="http://schemas.microsoft.com/office/powerpoint/2010/main" val="3516451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E578E-C7A9-49E7-9352-CEC4CC965407}"/>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0A416855-2ACE-4123-938C-17D455D2C246}"/>
              </a:ext>
            </a:extLst>
          </p:cNvPr>
          <p:cNvPicPr>
            <a:picLocks noChangeAspect="1"/>
          </p:cNvPicPr>
          <p:nvPr/>
        </p:nvPicPr>
        <p:blipFill>
          <a:blip r:embed="rId3"/>
          <a:stretch>
            <a:fillRect/>
          </a:stretch>
        </p:blipFill>
        <p:spPr>
          <a:xfrm>
            <a:off x="0" y="-1"/>
            <a:ext cx="12587287" cy="7994911"/>
          </a:xfrm>
          <a:prstGeom prst="rect">
            <a:avLst/>
          </a:prstGeom>
        </p:spPr>
      </p:pic>
      <p:sp>
        <p:nvSpPr>
          <p:cNvPr id="3" name="Content Placeholder 2">
            <a:extLst>
              <a:ext uri="{FF2B5EF4-FFF2-40B4-BE49-F238E27FC236}">
                <a16:creationId xmlns:a16="http://schemas.microsoft.com/office/drawing/2014/main" id="{4CDEE325-7AE2-4F56-A4FE-ACDD14B4F570}"/>
              </a:ext>
            </a:extLst>
          </p:cNvPr>
          <p:cNvSpPr>
            <a:spLocks noGrp="1"/>
          </p:cNvSpPr>
          <p:nvPr>
            <p:ph idx="1"/>
          </p:nvPr>
        </p:nvSpPr>
        <p:spPr>
          <a:xfrm>
            <a:off x="6650182" y="2288886"/>
            <a:ext cx="5278582" cy="2684896"/>
          </a:xfrm>
          <a:solidFill>
            <a:srgbClr val="EAEAEA"/>
          </a:solidFill>
        </p:spPr>
        <p:txBody>
          <a:bodyPr vert="horz" lIns="91440" tIns="45720" rIns="91440" bIns="45720" rtlCol="0" anchor="t">
            <a:normAutofit/>
          </a:bodyPr>
          <a:lstStyle/>
          <a:p>
            <a:pPr lvl="1"/>
            <a:r>
              <a:rPr lang="en-US" dirty="0"/>
              <a:t>Enter Resources Here</a:t>
            </a:r>
          </a:p>
        </p:txBody>
      </p:sp>
      <p:sp>
        <p:nvSpPr>
          <p:cNvPr id="12" name="TextBox 11">
            <a:extLst>
              <a:ext uri="{FF2B5EF4-FFF2-40B4-BE49-F238E27FC236}">
                <a16:creationId xmlns:a16="http://schemas.microsoft.com/office/drawing/2014/main" id="{5EEF8001-E430-40BA-AE13-9A4A95795378}"/>
              </a:ext>
            </a:extLst>
          </p:cNvPr>
          <p:cNvSpPr txBox="1"/>
          <p:nvPr/>
        </p:nvSpPr>
        <p:spPr>
          <a:xfrm>
            <a:off x="1011382" y="1274618"/>
            <a:ext cx="10342418" cy="830997"/>
          </a:xfrm>
          <a:prstGeom prst="rect">
            <a:avLst/>
          </a:prstGeom>
          <a:noFill/>
        </p:spPr>
        <p:txBody>
          <a:bodyPr wrap="square" lIns="91440" tIns="45720" rIns="91440" bIns="45720" anchor="t">
            <a:spAutoFit/>
          </a:bodyPr>
          <a:lstStyle/>
          <a:p>
            <a:r>
              <a:rPr lang="en-US" sz="4800" dirty="0">
                <a:latin typeface="Arial"/>
                <a:cs typeface="Arial"/>
              </a:rPr>
              <a:t>Important Company Resources</a:t>
            </a:r>
            <a:endParaRPr lang="en-US" dirty="0">
              <a:cs typeface="Calibri"/>
            </a:endParaRPr>
          </a:p>
        </p:txBody>
      </p:sp>
    </p:spTree>
    <p:extLst>
      <p:ext uri="{BB962C8B-B14F-4D97-AF65-F5344CB8AC3E}">
        <p14:creationId xmlns:p14="http://schemas.microsoft.com/office/powerpoint/2010/main" val="918065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8" name="Rectangle 17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17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C14391CB-8ABF-48C9-859F-5AEF7F597D7A}"/>
              </a:ext>
            </a:extLst>
          </p:cNvPr>
          <p:cNvSpPr>
            <a:spLocks noGrp="1"/>
          </p:cNvSpPr>
          <p:nvPr>
            <p:ph type="title"/>
          </p:nvPr>
        </p:nvSpPr>
        <p:spPr>
          <a:xfrm>
            <a:off x="1188069" y="381935"/>
            <a:ext cx="4008583" cy="5974414"/>
          </a:xfrm>
        </p:spPr>
        <p:txBody>
          <a:bodyPr anchor="ctr">
            <a:normAutofit/>
          </a:bodyPr>
          <a:lstStyle/>
          <a:p>
            <a:r>
              <a:rPr lang="en-US" sz="5600" b="0" i="0">
                <a:solidFill>
                  <a:srgbClr val="FFFFFF"/>
                </a:solidFill>
                <a:effectLst/>
                <a:latin typeface="Arial" panose="020B0604020202020204" pitchFamily="34" charset="0"/>
                <a:cs typeface="Arial" panose="020B0604020202020204" pitchFamily="34" charset="0"/>
              </a:rPr>
              <a:t>Depression is a common mental disorder </a:t>
            </a:r>
            <a:endParaRPr lang="en-US" sz="5600">
              <a:solidFill>
                <a:srgbClr val="FFFFFF"/>
              </a:solidFill>
              <a:latin typeface="Arial" panose="020B0604020202020204" pitchFamily="34" charset="0"/>
              <a:cs typeface="Arial" panose="020B0604020202020204" pitchFamily="34" charset="0"/>
            </a:endParaRPr>
          </a:p>
        </p:txBody>
      </p:sp>
      <p:grpSp>
        <p:nvGrpSpPr>
          <p:cNvPr id="240" name="Group 178">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24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8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24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B463FD8B-AC9A-49A9-82AE-F08BD7F87987}"/>
              </a:ext>
            </a:extLst>
          </p:cNvPr>
          <p:cNvSpPr>
            <a:spLocks noGrp="1"/>
          </p:cNvSpPr>
          <p:nvPr>
            <p:ph idx="1"/>
          </p:nvPr>
        </p:nvSpPr>
        <p:spPr>
          <a:xfrm>
            <a:off x="6297233" y="518400"/>
            <a:ext cx="4771607" cy="5837949"/>
          </a:xfrm>
        </p:spPr>
        <p:txBody>
          <a:bodyPr anchor="ctr">
            <a:normAutofit/>
          </a:bodyPr>
          <a:lstStyle/>
          <a:p>
            <a:pPr fontAlgn="base"/>
            <a:r>
              <a:rPr lang="en-US" sz="1600" b="0" i="0">
                <a:solidFill>
                  <a:schemeClr val="tx1">
                    <a:alpha val="80000"/>
                  </a:schemeClr>
                </a:solidFill>
                <a:effectLst/>
                <a:latin typeface="Arial" panose="020B0604020202020204" pitchFamily="34" charset="0"/>
                <a:cs typeface="Arial" panose="020B0604020202020204" pitchFamily="34" charset="0"/>
              </a:rPr>
              <a:t>The risk of becoming depressed is increased by poverty, unemployment, life events such as the death of a loved one or a relationship breakup, physical illness, and problems caused by alcohol and drug use. </a:t>
            </a:r>
          </a:p>
          <a:p>
            <a:pPr rtl="0" fontAlgn="base">
              <a:buFont typeface="Arial" panose="020B0604020202020204" pitchFamily="34" charset="0"/>
              <a:buChar char="•"/>
            </a:pPr>
            <a:r>
              <a:rPr lang="en-US" sz="1600" b="0" i="0">
                <a:solidFill>
                  <a:schemeClr val="tx1">
                    <a:alpha val="80000"/>
                  </a:schemeClr>
                </a:solidFill>
                <a:effectLst/>
                <a:latin typeface="Arial" panose="020B0604020202020204" pitchFamily="34" charset="0"/>
                <a:cs typeface="Arial" panose="020B0604020202020204" pitchFamily="34" charset="0"/>
              </a:rPr>
              <a:t>Depression causes mental anguish and can affect people's ability to carry out even the simplest everyday tasks, with sometimes devastating consequences for relationships with family and friends. </a:t>
            </a:r>
          </a:p>
          <a:p>
            <a:pPr rtl="0" fontAlgn="base">
              <a:buFont typeface="Arial" panose="020B0604020202020204" pitchFamily="34" charset="0"/>
              <a:buChar char="•"/>
            </a:pPr>
            <a:r>
              <a:rPr lang="en-US" sz="1600" b="0" i="0">
                <a:solidFill>
                  <a:schemeClr val="tx1">
                    <a:alpha val="80000"/>
                  </a:schemeClr>
                </a:solidFill>
                <a:effectLst/>
                <a:latin typeface="Arial" panose="020B0604020202020204" pitchFamily="34" charset="0"/>
                <a:cs typeface="Arial" panose="020B0604020202020204" pitchFamily="34" charset="0"/>
              </a:rPr>
              <a:t>Untreated depression can prevent people from working and participating in family and community life. </a:t>
            </a:r>
          </a:p>
          <a:p>
            <a:pPr rtl="0" fontAlgn="base">
              <a:buFont typeface="Arial" panose="020B0604020202020204" pitchFamily="34" charset="0"/>
              <a:buChar char="•"/>
            </a:pPr>
            <a:r>
              <a:rPr lang="en-US" sz="1600" b="0" i="0">
                <a:solidFill>
                  <a:schemeClr val="tx1">
                    <a:alpha val="80000"/>
                  </a:schemeClr>
                </a:solidFill>
                <a:effectLst/>
                <a:latin typeface="Arial" panose="020B0604020202020204" pitchFamily="34" charset="0"/>
                <a:cs typeface="Arial" panose="020B0604020202020204" pitchFamily="34" charset="0"/>
              </a:rPr>
              <a:t>At its worst, depression can lead to suicide. </a:t>
            </a:r>
          </a:p>
          <a:p>
            <a:pPr rtl="0" fontAlgn="base">
              <a:buFont typeface="Arial" panose="020B0604020202020204" pitchFamily="34" charset="0"/>
              <a:buChar char="•"/>
            </a:pPr>
            <a:r>
              <a:rPr lang="en-US" sz="1600" b="0" i="0">
                <a:solidFill>
                  <a:schemeClr val="tx1">
                    <a:alpha val="80000"/>
                  </a:schemeClr>
                </a:solidFill>
                <a:effectLst/>
                <a:latin typeface="Arial" panose="020B0604020202020204" pitchFamily="34" charset="0"/>
                <a:cs typeface="Arial" panose="020B0604020202020204" pitchFamily="34" charset="0"/>
              </a:rPr>
              <a:t>Depression can be effectively prevented and treated. Treatment usually involves either a talking therapy or antidepressant medication or a combination of these. </a:t>
            </a:r>
          </a:p>
          <a:p>
            <a:pPr rtl="0" fontAlgn="base">
              <a:buFont typeface="Arial" panose="020B0604020202020204" pitchFamily="34" charset="0"/>
              <a:buChar char="•"/>
            </a:pPr>
            <a:r>
              <a:rPr lang="en-US" sz="1600" b="0" i="0">
                <a:solidFill>
                  <a:schemeClr val="tx1">
                    <a:alpha val="80000"/>
                  </a:schemeClr>
                </a:solidFill>
                <a:effectLst/>
                <a:latin typeface="Arial" panose="020B0604020202020204" pitchFamily="34" charset="0"/>
                <a:cs typeface="Arial" panose="020B0604020202020204" pitchFamily="34" charset="0"/>
              </a:rPr>
              <a:t>Overcoming the stigma often associated with depression will lead to more people getting help. Talking with people you trust can be a first step toward recovery. </a:t>
            </a:r>
          </a:p>
        </p:txBody>
      </p:sp>
      <p:cxnSp>
        <p:nvCxnSpPr>
          <p:cNvPr id="184" name="Straight Connector 18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699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 name="Rectangle 10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D372F81-3FD3-4DE1-9F8D-969AE712E164}"/>
              </a:ext>
            </a:extLst>
          </p:cNvPr>
          <p:cNvSpPr>
            <a:spLocks noGrp="1"/>
          </p:cNvSpPr>
          <p:nvPr>
            <p:ph type="title"/>
          </p:nvPr>
        </p:nvSpPr>
        <p:spPr>
          <a:xfrm>
            <a:off x="1188069" y="381935"/>
            <a:ext cx="4008583" cy="5974414"/>
          </a:xfrm>
        </p:spPr>
        <p:txBody>
          <a:bodyPr anchor="ctr">
            <a:normAutofit/>
          </a:bodyPr>
          <a:lstStyle/>
          <a:p>
            <a:r>
              <a:rPr lang="en-US" sz="5600" b="0" i="0">
                <a:solidFill>
                  <a:srgbClr val="FFFFFF"/>
                </a:solidFill>
                <a:effectLst/>
                <a:latin typeface="Arial" panose="020B0604020202020204" pitchFamily="34" charset="0"/>
                <a:cs typeface="Arial" panose="020B0604020202020204" pitchFamily="34" charset="0"/>
              </a:rPr>
              <a:t>What to do if you are depressed </a:t>
            </a:r>
            <a:br>
              <a:rPr lang="en-US" sz="5600" b="0" i="0">
                <a:solidFill>
                  <a:srgbClr val="FFFFFF"/>
                </a:solidFill>
                <a:effectLst/>
                <a:latin typeface="Segoe UI" panose="020B0502040204020203" pitchFamily="34" charset="0"/>
              </a:rPr>
            </a:br>
            <a:endParaRPr lang="en-US" sz="5600">
              <a:solidFill>
                <a:srgbClr val="FFFFFF"/>
              </a:solidFill>
            </a:endParaRPr>
          </a:p>
        </p:txBody>
      </p:sp>
      <p:grpSp>
        <p:nvGrpSpPr>
          <p:cNvPr id="114" name="Group 113">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1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1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06E926C0-C407-4B1E-A7D5-3495367BE7DA}"/>
              </a:ext>
            </a:extLst>
          </p:cNvPr>
          <p:cNvSpPr>
            <a:spLocks noGrp="1"/>
          </p:cNvSpPr>
          <p:nvPr>
            <p:ph idx="1"/>
          </p:nvPr>
        </p:nvSpPr>
        <p:spPr>
          <a:xfrm>
            <a:off x="6297233" y="518400"/>
            <a:ext cx="4771607" cy="5837949"/>
          </a:xfrm>
        </p:spPr>
        <p:txBody>
          <a:bodyPr anchor="ctr">
            <a:normAutofit/>
          </a:bodyPr>
          <a:lstStyle/>
          <a:p>
            <a:pPr fontAlgn="base"/>
            <a:r>
              <a:rPr lang="en-US" sz="1600" b="0" i="0">
                <a:solidFill>
                  <a:schemeClr val="tx1">
                    <a:alpha val="80000"/>
                  </a:schemeClr>
                </a:solidFill>
                <a:effectLst/>
                <a:latin typeface="Arial" panose="020B0604020202020204" pitchFamily="34" charset="0"/>
                <a:cs typeface="Arial" panose="020B0604020202020204" pitchFamily="34" charset="0"/>
              </a:rPr>
              <a:t>Talk to someone you trust about your feelings. Most people feel better after talking to someone who cares about them. </a:t>
            </a:r>
          </a:p>
          <a:p>
            <a:pPr rtl="0" fontAlgn="base">
              <a:buFont typeface="Arial" panose="020B0604020202020204" pitchFamily="34" charset="0"/>
              <a:buChar char="•"/>
            </a:pPr>
            <a:r>
              <a:rPr lang="en-US" sz="1600" b="0" i="0">
                <a:solidFill>
                  <a:schemeClr val="tx1">
                    <a:alpha val="80000"/>
                  </a:schemeClr>
                </a:solidFill>
                <a:effectLst/>
                <a:latin typeface="Arial" panose="020B0604020202020204" pitchFamily="34" charset="0"/>
                <a:cs typeface="Arial" panose="020B0604020202020204" pitchFamily="34" charset="0"/>
              </a:rPr>
              <a:t>Seek professional help. Your local health care worker or doctor is a good place to start. </a:t>
            </a:r>
          </a:p>
          <a:p>
            <a:pPr rtl="0" fontAlgn="base">
              <a:buFont typeface="Arial" panose="020B0604020202020204" pitchFamily="34" charset="0"/>
              <a:buChar char="•"/>
            </a:pPr>
            <a:r>
              <a:rPr lang="en-US" sz="1600" b="0" i="0">
                <a:solidFill>
                  <a:schemeClr val="tx1">
                    <a:alpha val="80000"/>
                  </a:schemeClr>
                </a:solidFill>
                <a:effectLst/>
                <a:latin typeface="Arial" panose="020B0604020202020204" pitchFamily="34" charset="0"/>
                <a:cs typeface="Arial" panose="020B0604020202020204" pitchFamily="34" charset="0"/>
              </a:rPr>
              <a:t>Remember that with the right help, you can get better. </a:t>
            </a:r>
          </a:p>
          <a:p>
            <a:pPr rtl="0" fontAlgn="base">
              <a:buFont typeface="Arial" panose="020B0604020202020204" pitchFamily="34" charset="0"/>
              <a:buChar char="•"/>
            </a:pPr>
            <a:r>
              <a:rPr lang="en-US" sz="1600" b="0" i="0">
                <a:solidFill>
                  <a:schemeClr val="tx1">
                    <a:alpha val="80000"/>
                  </a:schemeClr>
                </a:solidFill>
                <a:effectLst/>
                <a:latin typeface="Arial" panose="020B0604020202020204" pitchFamily="34" charset="0"/>
                <a:cs typeface="Arial" panose="020B0604020202020204" pitchFamily="34" charset="0"/>
              </a:rPr>
              <a:t>Keep up with activities that you used to enjoy when you were well. </a:t>
            </a:r>
          </a:p>
          <a:p>
            <a:pPr rtl="0" fontAlgn="base">
              <a:buFont typeface="Arial" panose="020B0604020202020204" pitchFamily="34" charset="0"/>
              <a:buChar char="•"/>
            </a:pPr>
            <a:r>
              <a:rPr lang="en-US" sz="1600" b="0" i="0">
                <a:solidFill>
                  <a:schemeClr val="tx1">
                    <a:alpha val="80000"/>
                  </a:schemeClr>
                </a:solidFill>
                <a:effectLst/>
                <a:latin typeface="Arial" panose="020B0604020202020204" pitchFamily="34" charset="0"/>
                <a:cs typeface="Arial" panose="020B0604020202020204" pitchFamily="34" charset="0"/>
              </a:rPr>
              <a:t>Stay connected. Keep in contact with family and friends. </a:t>
            </a:r>
          </a:p>
          <a:p>
            <a:pPr rtl="0" fontAlgn="base">
              <a:buFont typeface="Arial" panose="020B0604020202020204" pitchFamily="34" charset="0"/>
              <a:buChar char="•"/>
            </a:pPr>
            <a:r>
              <a:rPr lang="en-US" sz="1600" b="0" i="0">
                <a:solidFill>
                  <a:schemeClr val="tx1">
                    <a:alpha val="80000"/>
                  </a:schemeClr>
                </a:solidFill>
                <a:effectLst/>
                <a:latin typeface="Arial" panose="020B0604020202020204" pitchFamily="34" charset="0"/>
                <a:cs typeface="Arial" panose="020B0604020202020204" pitchFamily="34" charset="0"/>
              </a:rPr>
              <a:t>Exercise regularly, even if it's just a short walk. </a:t>
            </a:r>
          </a:p>
          <a:p>
            <a:pPr rtl="0" fontAlgn="base">
              <a:buFont typeface="Arial" panose="020B0604020202020204" pitchFamily="34" charset="0"/>
              <a:buChar char="•"/>
            </a:pPr>
            <a:r>
              <a:rPr lang="en-US" sz="1600" b="0" i="0">
                <a:solidFill>
                  <a:schemeClr val="tx1">
                    <a:alpha val="80000"/>
                  </a:schemeClr>
                </a:solidFill>
                <a:effectLst/>
                <a:latin typeface="Arial" panose="020B0604020202020204" pitchFamily="34" charset="0"/>
                <a:cs typeface="Arial" panose="020B0604020202020204" pitchFamily="34" charset="0"/>
              </a:rPr>
              <a:t>Stick to regular eating and sleeping habits. </a:t>
            </a:r>
          </a:p>
          <a:p>
            <a:pPr rtl="0" fontAlgn="base">
              <a:buFont typeface="Arial" panose="020B0604020202020204" pitchFamily="34" charset="0"/>
              <a:buChar char="•"/>
            </a:pPr>
            <a:r>
              <a:rPr lang="en-US" sz="1600" b="0" i="0">
                <a:solidFill>
                  <a:schemeClr val="tx1">
                    <a:alpha val="80000"/>
                  </a:schemeClr>
                </a:solidFill>
                <a:effectLst/>
                <a:latin typeface="Arial" panose="020B0604020202020204" pitchFamily="34" charset="0"/>
                <a:cs typeface="Arial" panose="020B0604020202020204" pitchFamily="34" charset="0"/>
              </a:rPr>
              <a:t>Accept that you might have depression and adjust your expectations. You may not be able to accomplish as much as you do usually. </a:t>
            </a:r>
          </a:p>
          <a:p>
            <a:pPr rtl="0" fontAlgn="base">
              <a:buFont typeface="Arial" panose="020B0604020202020204" pitchFamily="34" charset="0"/>
              <a:buChar char="•"/>
            </a:pPr>
            <a:r>
              <a:rPr lang="en-US" sz="1600" b="0" i="0">
                <a:solidFill>
                  <a:schemeClr val="tx1">
                    <a:alpha val="80000"/>
                  </a:schemeClr>
                </a:solidFill>
                <a:effectLst/>
                <a:latin typeface="Arial" panose="020B0604020202020204" pitchFamily="34" charset="0"/>
                <a:cs typeface="Arial" panose="020B0604020202020204" pitchFamily="34" charset="0"/>
              </a:rPr>
              <a:t>Avoid or restrict alcohol intake and refrain from using illicit drugs; they can worsen depression. </a:t>
            </a:r>
          </a:p>
          <a:p>
            <a:pPr rtl="0" fontAlgn="base">
              <a:buFont typeface="Arial" panose="020B0604020202020204" pitchFamily="34" charset="0"/>
              <a:buChar char="•"/>
            </a:pPr>
            <a:r>
              <a:rPr lang="en-US" sz="1600" b="0" i="0">
                <a:solidFill>
                  <a:schemeClr val="tx1">
                    <a:alpha val="80000"/>
                  </a:schemeClr>
                </a:solidFill>
                <a:effectLst/>
                <a:latin typeface="Arial" panose="020B0604020202020204" pitchFamily="34" charset="0"/>
                <a:cs typeface="Arial" panose="020B0604020202020204" pitchFamily="34" charset="0"/>
              </a:rPr>
              <a:t>If you feel suicidal, contact someone for help immediately. </a:t>
            </a:r>
          </a:p>
          <a:p>
            <a:endParaRPr lang="en-US" sz="1600">
              <a:solidFill>
                <a:schemeClr val="tx1">
                  <a:alpha val="80000"/>
                </a:schemeClr>
              </a:solidFill>
            </a:endParaRPr>
          </a:p>
        </p:txBody>
      </p:sp>
      <p:cxnSp>
        <p:nvCxnSpPr>
          <p:cNvPr id="119" name="Straight Connector 11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283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C0EC1-720E-4531-9FC5-6CD7930F83C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017F640-1056-49A2-94C3-6418D19A669C}"/>
              </a:ext>
            </a:extLst>
          </p:cNvPr>
          <p:cNvPicPr>
            <a:picLocks noGrp="1" noChangeAspect="1"/>
          </p:cNvPicPr>
          <p:nvPr>
            <p:ph idx="1"/>
          </p:nvPr>
        </p:nvPicPr>
        <p:blipFill>
          <a:blip r:embed="rId3"/>
          <a:stretch>
            <a:fillRect/>
          </a:stretch>
        </p:blipFill>
        <p:spPr>
          <a:xfrm>
            <a:off x="0" y="-55504"/>
            <a:ext cx="12192000" cy="8188427"/>
          </a:xfrm>
          <a:prstGeom prst="rect">
            <a:avLst/>
          </a:prstGeom>
        </p:spPr>
      </p:pic>
    </p:spTree>
    <p:extLst>
      <p:ext uri="{BB962C8B-B14F-4D97-AF65-F5344CB8AC3E}">
        <p14:creationId xmlns:p14="http://schemas.microsoft.com/office/powerpoint/2010/main" val="3959420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D601-4A5C-4297-A11D-8792A815C677}"/>
              </a:ext>
            </a:extLst>
          </p:cNvPr>
          <p:cNvSpPr>
            <a:spLocks noGrp="1"/>
          </p:cNvSpPr>
          <p:nvPr>
            <p:ph type="title"/>
          </p:nvPr>
        </p:nvSpPr>
        <p:spPr/>
        <p:txBody>
          <a:bodyPr/>
          <a:lstStyle/>
          <a:p>
            <a:endParaRPr lang="en-US"/>
          </a:p>
        </p:txBody>
      </p:sp>
      <p:pic>
        <p:nvPicPr>
          <p:cNvPr id="5" name="Picture 4" descr="A picture containing chain, bicycle&#10;&#10;Description automatically generated">
            <a:extLst>
              <a:ext uri="{FF2B5EF4-FFF2-40B4-BE49-F238E27FC236}">
                <a16:creationId xmlns:a16="http://schemas.microsoft.com/office/drawing/2014/main" id="{2D9DC807-F701-4FA2-ACE5-2AB9379A2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298" y="0"/>
            <a:ext cx="13043298" cy="6858000"/>
          </a:xfrm>
          <a:prstGeom prst="rect">
            <a:avLst/>
          </a:prstGeom>
        </p:spPr>
      </p:pic>
      <p:sp>
        <p:nvSpPr>
          <p:cNvPr id="3" name="Content Placeholder 2">
            <a:extLst>
              <a:ext uri="{FF2B5EF4-FFF2-40B4-BE49-F238E27FC236}">
                <a16:creationId xmlns:a16="http://schemas.microsoft.com/office/drawing/2014/main" id="{8B9D6149-42C5-476C-961E-8534FE16ECE7}"/>
              </a:ext>
            </a:extLst>
          </p:cNvPr>
          <p:cNvSpPr>
            <a:spLocks noGrp="1"/>
          </p:cNvSpPr>
          <p:nvPr>
            <p:ph idx="1"/>
          </p:nvPr>
        </p:nvSpPr>
        <p:spPr>
          <a:xfrm>
            <a:off x="5447867" y="3681751"/>
            <a:ext cx="6120677" cy="4925977"/>
          </a:xfrm>
        </p:spPr>
        <p:txBody>
          <a:bodyPr/>
          <a:lstStyle/>
          <a:p>
            <a:pPr lvl="1"/>
            <a:r>
              <a:rPr lang="en-US" dirty="0">
                <a:latin typeface="Arial" panose="020B0604020202020204" pitchFamily="34" charset="0"/>
                <a:cs typeface="Arial" panose="020B0604020202020204" pitchFamily="34" charset="0"/>
              </a:rPr>
              <a:t>Intentionally check in with colleagues</a:t>
            </a:r>
          </a:p>
          <a:p>
            <a:pPr lvl="1"/>
            <a:r>
              <a:rPr lang="en-US" dirty="0">
                <a:latin typeface="Arial" panose="020B0604020202020204" pitchFamily="34" charset="0"/>
                <a:cs typeface="Arial" panose="020B0604020202020204" pitchFamily="34" charset="0"/>
              </a:rPr>
              <a:t>Respond supportively to employees who are struggling</a:t>
            </a:r>
          </a:p>
          <a:p>
            <a:pPr lvl="1"/>
            <a:r>
              <a:rPr lang="en-US" dirty="0">
                <a:latin typeface="Arial" panose="020B0604020202020204" pitchFamily="34" charset="0"/>
                <a:cs typeface="Arial" panose="020B0604020202020204" pitchFamily="34" charset="0"/>
              </a:rPr>
              <a:t>Find easy ways to reach out</a:t>
            </a:r>
          </a:p>
          <a:p>
            <a:endParaRPr lang="en-US" dirty="0"/>
          </a:p>
        </p:txBody>
      </p:sp>
      <p:sp>
        <p:nvSpPr>
          <p:cNvPr id="7" name="TextBox 6">
            <a:extLst>
              <a:ext uri="{FF2B5EF4-FFF2-40B4-BE49-F238E27FC236}">
                <a16:creationId xmlns:a16="http://schemas.microsoft.com/office/drawing/2014/main" id="{C5CD3853-6CE7-4293-859C-EDDA638E25E5}"/>
              </a:ext>
            </a:extLst>
          </p:cNvPr>
          <p:cNvSpPr txBox="1"/>
          <p:nvPr/>
        </p:nvSpPr>
        <p:spPr>
          <a:xfrm>
            <a:off x="4994564" y="1991062"/>
            <a:ext cx="6573980" cy="707886"/>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Culture of connection</a:t>
            </a:r>
          </a:p>
        </p:txBody>
      </p:sp>
    </p:spTree>
    <p:extLst>
      <p:ext uri="{BB962C8B-B14F-4D97-AF65-F5344CB8AC3E}">
        <p14:creationId xmlns:p14="http://schemas.microsoft.com/office/powerpoint/2010/main" val="1965732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CCD9DCACFA664FBE3E63284CCC512D" ma:contentTypeVersion="14" ma:contentTypeDescription="Create a new document." ma:contentTypeScope="" ma:versionID="81d24c99ea31fe380add5d1cb1433d52">
  <xsd:schema xmlns:xsd="http://www.w3.org/2001/XMLSchema" xmlns:xs="http://www.w3.org/2001/XMLSchema" xmlns:p="http://schemas.microsoft.com/office/2006/metadata/properties" xmlns:ns2="04cf6382-ddcb-460d-a212-8dc03ad9c820" xmlns:ns3="c7a8b97a-b933-4453-aa8b-1fe340e55328" targetNamespace="http://schemas.microsoft.com/office/2006/metadata/properties" ma:root="true" ma:fieldsID="73ef4eb91cedf01800433161eb0f8495" ns2:_="" ns3:_="">
    <xsd:import namespace="04cf6382-ddcb-460d-a212-8dc03ad9c820"/>
    <xsd:import namespace="c7a8b97a-b933-4453-aa8b-1fe340e553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cf6382-ddcb-460d-a212-8dc03ad9c8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7a8b97a-b933-4453-aa8b-1fe340e553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04cf6382-ddcb-460d-a212-8dc03ad9c820" xsi:nil="true"/>
    <SharedWithUsers xmlns="c7a8b97a-b933-4453-aa8b-1fe340e55328">
      <UserInfo>
        <DisplayName/>
        <AccountId xsi:nil="true"/>
        <AccountType/>
      </UserInfo>
    </SharedWithUsers>
  </documentManagement>
</p:properties>
</file>

<file path=customXml/itemProps1.xml><?xml version="1.0" encoding="utf-8"?>
<ds:datastoreItem xmlns:ds="http://schemas.openxmlformats.org/officeDocument/2006/customXml" ds:itemID="{F1908314-DDED-4579-9B5D-BA93EF050722}">
  <ds:schemaRefs>
    <ds:schemaRef ds:uri="http://schemas.microsoft.com/sharepoint/v3/contenttype/forms"/>
  </ds:schemaRefs>
</ds:datastoreItem>
</file>

<file path=customXml/itemProps2.xml><?xml version="1.0" encoding="utf-8"?>
<ds:datastoreItem xmlns:ds="http://schemas.openxmlformats.org/officeDocument/2006/customXml" ds:itemID="{05E8188F-8EBF-47D7-BB1B-9783FB9E13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cf6382-ddcb-460d-a212-8dc03ad9c820"/>
    <ds:schemaRef ds:uri="c7a8b97a-b933-4453-aa8b-1fe340e553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45B0BE-18DC-4ECC-B9C1-F35E365A66FE}">
  <ds:schemaRefs>
    <ds:schemaRef ds:uri="http://schemas.openxmlformats.org/package/2006/metadata/core-properties"/>
    <ds:schemaRef ds:uri="http://purl.org/dc/terms/"/>
    <ds:schemaRef ds:uri="1479531f-3d7b-425b-a1a0-a0d018a52b3b"/>
    <ds:schemaRef ds:uri="http://purl.org/dc/elements/1.1/"/>
    <ds:schemaRef ds:uri="http://schemas.microsoft.com/office/2006/metadata/properties"/>
    <ds:schemaRef ds:uri="http://schemas.microsoft.com/office/2006/documentManagement/types"/>
    <ds:schemaRef ds:uri="http://purl.org/dc/dcmitype/"/>
    <ds:schemaRef ds:uri="http://schemas.microsoft.com/office/infopath/2007/PartnerControls"/>
    <ds:schemaRef ds:uri="bfac45c1-e1b9-42b0-a54e-7a3ac67efa7b"/>
    <ds:schemaRef ds:uri="http://www.w3.org/XML/1998/namespace"/>
    <ds:schemaRef ds:uri="04cf6382-ddcb-460d-a212-8dc03ad9c820"/>
    <ds:schemaRef ds:uri="c7a8b97a-b933-4453-aa8b-1fe340e55328"/>
  </ds:schemaRefs>
</ds:datastoreItem>
</file>

<file path=docProps/app.xml><?xml version="1.0" encoding="utf-8"?>
<Properties xmlns="http://schemas.openxmlformats.org/officeDocument/2006/extended-properties" xmlns:vt="http://schemas.openxmlformats.org/officeDocument/2006/docPropsVTypes">
  <TotalTime>33</TotalTime>
  <Words>1538</Words>
  <Application>Microsoft Office PowerPoint</Application>
  <PresentationFormat>Widescreen</PresentationFormat>
  <Paragraphs>113</Paragraphs>
  <Slides>9</Slides>
  <Notes>9</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3_Office Theme</vt:lpstr>
      <vt:lpstr>PowerPoint Presentation</vt:lpstr>
      <vt:lpstr>PowerPoint Presentation</vt:lpstr>
      <vt:lpstr>PowerPoint Presentation</vt:lpstr>
      <vt:lpstr>PowerPoint Presentation</vt:lpstr>
      <vt:lpstr>PowerPoint Presentation</vt:lpstr>
      <vt:lpstr>Depression is a common mental disorder </vt:lpstr>
      <vt:lpstr>What to do if you are depressed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Mentally Healthy Work Culture</dc:title>
  <dc:creator>Maureen Dingus</dc:creator>
  <cp:lastModifiedBy>Maureen Dingus</cp:lastModifiedBy>
  <cp:revision>15</cp:revision>
  <dcterms:created xsi:type="dcterms:W3CDTF">2021-01-05T21:13:56Z</dcterms:created>
  <dcterms:modified xsi:type="dcterms:W3CDTF">2021-11-11T13:48:24Z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0x010100A3CCD9DCACFA664FBE3E63284CCC512D</vt:lpwstr>
  </property>
  <property fmtid="{D5CDD505-2E9C-101B-9397-08002B2CF9AE}" pid="3" name="Order">
    <vt:r8>1528400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ies>
</file>